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559" r:id="rId2"/>
    <p:sldId id="540" r:id="rId3"/>
    <p:sldId id="541" r:id="rId4"/>
    <p:sldId id="542" r:id="rId5"/>
    <p:sldId id="543" r:id="rId6"/>
    <p:sldId id="571" r:id="rId7"/>
    <p:sldId id="546" r:id="rId8"/>
    <p:sldId id="547" r:id="rId9"/>
    <p:sldId id="567" r:id="rId10"/>
    <p:sldId id="554" r:id="rId11"/>
    <p:sldId id="565" r:id="rId12"/>
    <p:sldId id="566" r:id="rId13"/>
    <p:sldId id="564" r:id="rId14"/>
    <p:sldId id="558" r:id="rId15"/>
    <p:sldId id="562" r:id="rId16"/>
    <p:sldId id="561" r:id="rId17"/>
    <p:sldId id="329" r:id="rId18"/>
    <p:sldId id="504" r:id="rId19"/>
    <p:sldId id="572" r:id="rId20"/>
    <p:sldId id="574" r:id="rId21"/>
    <p:sldId id="518" r:id="rId22"/>
    <p:sldId id="519" r:id="rId23"/>
    <p:sldId id="527" r:id="rId24"/>
    <p:sldId id="495" r:id="rId25"/>
    <p:sldId id="496" r:id="rId26"/>
    <p:sldId id="510" r:id="rId27"/>
    <p:sldId id="531" r:id="rId28"/>
    <p:sldId id="502" r:id="rId29"/>
    <p:sldId id="570" r:id="rId30"/>
    <p:sldId id="528" r:id="rId31"/>
    <p:sldId id="500" r:id="rId32"/>
    <p:sldId id="499" r:id="rId33"/>
    <p:sldId id="568" r:id="rId34"/>
    <p:sldId id="569" r:id="rId35"/>
    <p:sldId id="485" r:id="rId36"/>
    <p:sldId id="532" r:id="rId37"/>
    <p:sldId id="503" r:id="rId38"/>
    <p:sldId id="506" r:id="rId39"/>
    <p:sldId id="511" r:id="rId40"/>
    <p:sldId id="533" r:id="rId41"/>
    <p:sldId id="534" r:id="rId42"/>
    <p:sldId id="535" r:id="rId43"/>
    <p:sldId id="563" r:id="rId44"/>
    <p:sldId id="536" r:id="rId45"/>
    <p:sldId id="538" r:id="rId46"/>
    <p:sldId id="539" r:id="rId47"/>
    <p:sldId id="522" r:id="rId48"/>
    <p:sldId id="316" r:id="rId4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037"/>
    <a:srgbClr val="FF9933"/>
    <a:srgbClr val="FFFF99"/>
    <a:srgbClr val="9966FF"/>
    <a:srgbClr val="C9E4FF"/>
    <a:srgbClr val="FFFFD5"/>
    <a:srgbClr val="FFFFCC"/>
    <a:srgbClr val="A4B1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4831" autoAdjust="0"/>
    <p:restoredTop sz="94660"/>
  </p:normalViewPr>
  <p:slideViewPr>
    <p:cSldViewPr snapToGrid="0" snapToObjects="1">
      <p:cViewPr varScale="1">
        <p:scale>
          <a:sx n="84" d="100"/>
          <a:sy n="84" d="100"/>
        </p:scale>
        <p:origin x="1958" y="86"/>
      </p:cViewPr>
      <p:guideLst>
        <p:guide orient="horz" pos="2358"/>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D60E6D0-29FA-4C7A-A939-176EB387D217}" type="datetimeFigureOut">
              <a:rPr lang="en-US"/>
              <a:pPr>
                <a:defRPr/>
              </a:pPr>
              <a:t>8/31/2018</a:t>
            </a:fld>
            <a:endParaRPr lang="en-US" dirty="0"/>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E8E4679A-D642-4245-B074-D1211DAE6C3D}" type="slidenum">
              <a:rPr lang="en-US"/>
              <a:pPr>
                <a:defRPr/>
              </a:pPr>
              <a:t>‹#›</a:t>
            </a:fld>
            <a:endParaRPr lang="en-US" dirty="0"/>
          </a:p>
        </p:txBody>
      </p:sp>
    </p:spTree>
    <p:extLst>
      <p:ext uri="{BB962C8B-B14F-4D97-AF65-F5344CB8AC3E}">
        <p14:creationId xmlns:p14="http://schemas.microsoft.com/office/powerpoint/2010/main" val="21973053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5346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Final recommendations will be made for the reallocation of the potential water savings in the </a:t>
            </a:r>
            <a:r>
              <a:rPr lang="en-US" altLang="en-US" i="1"/>
              <a:t>Alternative Reallocation Options </a:t>
            </a:r>
            <a:r>
              <a:rPr lang="en-US" altLang="en-US"/>
              <a:t>sub</a:t>
            </a:r>
            <a:r>
              <a:rPr lang="en-US" altLang="en-US" i="1"/>
              <a:t>-</a:t>
            </a:r>
            <a:r>
              <a:rPr lang="en-US" altLang="en-US"/>
              <a:t>report.</a:t>
            </a:r>
            <a:endParaRPr lang="en-GB" altLang="en-US"/>
          </a:p>
          <a:p>
            <a:endParaRPr lang="en-GB"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6FD67D7-0117-494B-99C3-D3CF53BE956A}" type="slidenum">
              <a:rPr lang="en-US" altLang="en-US" sz="1200" smtClean="0">
                <a:latin typeface="Calibri" panose="020F0502020204030204" pitchFamily="34" charset="0"/>
              </a:rPr>
              <a:pPr/>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497457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Final recommendations will be made for the reallocation of the potential water savings in the </a:t>
            </a:r>
            <a:r>
              <a:rPr lang="en-US" altLang="en-US" i="1"/>
              <a:t>Alternative Reallocation Options </a:t>
            </a:r>
            <a:r>
              <a:rPr lang="en-US" altLang="en-US"/>
              <a:t>sub</a:t>
            </a:r>
            <a:r>
              <a:rPr lang="en-US" altLang="en-US" i="1"/>
              <a:t>-</a:t>
            </a:r>
            <a:r>
              <a:rPr lang="en-US" altLang="en-US"/>
              <a:t>report.</a:t>
            </a:r>
            <a:endParaRPr lang="en-GB" altLang="en-US"/>
          </a:p>
          <a:p>
            <a:endParaRPr lang="en-GB"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6FD67D7-0117-494B-99C3-D3CF53BE956A}" type="slidenum">
              <a:rPr lang="en-US" altLang="en-US" sz="1200" smtClean="0">
                <a:latin typeface="Calibri" panose="020F0502020204030204" pitchFamily="34" charset="0"/>
              </a:rPr>
              <a:pPr/>
              <a:t>12</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3228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6118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540920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458955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555043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224009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49976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652398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82025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92080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68149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36825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602974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385898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720211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853130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367980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09952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162050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85498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66CE239-9480-46DD-83DC-94B8D6FFAF72}" type="slidenum">
              <a:rPr lang="en-US" altLang="en-US" sz="1200" smtClean="0">
                <a:latin typeface="Calibri" panose="020F0502020204030204" pitchFamily="34" charset="0"/>
              </a:rPr>
              <a:pPr/>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47972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98723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154939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566131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367610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009404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573789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836008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098778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58351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64476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FF8994-AFC5-4B2A-8957-A8AA275DB5D2}" type="slidenum">
              <a:rPr lang="en-US" altLang="en-US" sz="1200" smtClean="0">
                <a:latin typeface="Calibri" panose="020F0502020204030204" pitchFamily="34" charset="0"/>
              </a:rPr>
              <a:pPr/>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7772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4089728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805296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271271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198301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237188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648885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B702C77-2636-4F27-8E50-CB174F0C9C9B}" type="slidenum">
              <a:rPr lang="en-GB" altLang="en-US" smtClean="0"/>
              <a:pPr eaLnBrk="1" hangingPunct="1">
                <a:spcBef>
                  <a:spcPct val="0"/>
                </a:spcBef>
              </a:pPr>
              <a:t>48</a:t>
            </a:fld>
            <a:endParaRPr lang="en-GB" alt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141228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A294A0-3DE6-47A8-A3C1-D23AF7CDC82B}" type="slidenum">
              <a:rPr lang="en-US" altLang="en-US" sz="1200" smtClean="0">
                <a:latin typeface="Calibri" panose="020F0502020204030204" pitchFamily="34" charset="0"/>
              </a:rPr>
              <a:pPr/>
              <a:t>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1842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ED47482-FB2F-4AEA-B7E7-076BF91A7AFE}"/>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139B8829-6228-4FDD-9716-5A6D7E306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46084" name="Slide Number Placeholder 3">
            <a:extLst>
              <a:ext uri="{FF2B5EF4-FFF2-40B4-BE49-F238E27FC236}">
                <a16:creationId xmlns:a16="http://schemas.microsoft.com/office/drawing/2014/main" id="{C55C851D-7E99-4C93-91DB-4D296FA42A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AE56C3-852F-4CE8-A7EF-F19F7B3C4CBD}" type="slidenum">
              <a:rPr lang="en-US" altLang="en-US" sz="1200" smtClean="0">
                <a:latin typeface="Calibri" panose="020F0502020204030204" pitchFamily="34" charset="0"/>
              </a:rPr>
              <a:pPr/>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406193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CAEE8D-68DC-4413-9288-3BDBC1BAFEE2}" type="slidenum">
              <a:rPr lang="en-US" altLang="en-US" sz="1200" smtClean="0">
                <a:latin typeface="Calibri" panose="020F0502020204030204" pitchFamily="34" charset="0"/>
              </a:rPr>
              <a:pPr/>
              <a:t>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82524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0812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129105F-A21A-4B97-B01B-4F78D5072F02}"/>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08E2D7B1-2F65-4481-9DF4-AE6D6DD84E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2532" name="Slide Number Placeholder 3">
            <a:extLst>
              <a:ext uri="{FF2B5EF4-FFF2-40B4-BE49-F238E27FC236}">
                <a16:creationId xmlns:a16="http://schemas.microsoft.com/office/drawing/2014/main" id="{892695FA-2DE5-4ED0-99BA-85DA0F7E68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52C9E4E-0C12-4B67-A0E3-D8346A957C0E}" type="slidenum">
              <a:rPr lang="en-US" altLang="en-US" sz="1200" smtClean="0">
                <a:latin typeface="Calibri" panose="020F0502020204030204" pitchFamily="34" charset="0"/>
              </a:rPr>
              <a:pPr/>
              <a:t>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27770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2C9C47BB-3EB4-48E5-8F61-53797A5A33C7}" type="datetimeFigureOut">
              <a:rPr lang="en-US"/>
              <a:pPr>
                <a:defRPr/>
              </a:pPr>
              <a:t>8/31/2018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E50B7A6D-469F-4C21-8EE6-F6D90F2EEBC7}" type="slidenum">
              <a:rPr lang="en-US"/>
              <a:pPr>
                <a:defRPr/>
              </a:pPr>
              <a:t>‹#›</a:t>
            </a:fld>
            <a:endParaRPr lang="en-US" dirty="0"/>
          </a:p>
        </p:txBody>
      </p:sp>
    </p:spTree>
    <p:extLst>
      <p:ext uri="{BB962C8B-B14F-4D97-AF65-F5344CB8AC3E}">
        <p14:creationId xmlns:p14="http://schemas.microsoft.com/office/powerpoint/2010/main" val="204558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B77E0F00-01BC-4BA0-9835-0F59E32C8904}" type="datetimeFigureOut">
              <a:rPr lang="en-US"/>
              <a:pPr>
                <a:defRPr/>
              </a:pPr>
              <a:t>8/31/2018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14B41306-2FC9-416A-B1EF-A3DAA4D4B0BC}" type="slidenum">
              <a:rPr lang="en-US"/>
              <a:pPr>
                <a:defRPr/>
              </a:pPr>
              <a:t>‹#›</a:t>
            </a:fld>
            <a:endParaRPr lang="en-US" dirty="0"/>
          </a:p>
        </p:txBody>
      </p:sp>
    </p:spTree>
    <p:extLst>
      <p:ext uri="{BB962C8B-B14F-4D97-AF65-F5344CB8AC3E}">
        <p14:creationId xmlns:p14="http://schemas.microsoft.com/office/powerpoint/2010/main" val="342205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EF6E66D-FEC7-4397-A0AA-55FD090FA442}" type="datetimeFigureOut">
              <a:rPr lang="en-US"/>
              <a:pPr>
                <a:defRPr/>
              </a:pPr>
              <a:t>8/31/2018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B68AD919-4783-48C5-A16A-8296026F94E3}" type="slidenum">
              <a:rPr lang="en-US"/>
              <a:pPr>
                <a:defRPr/>
              </a:pPr>
              <a:t>‹#›</a:t>
            </a:fld>
            <a:endParaRPr lang="en-US" dirty="0"/>
          </a:p>
        </p:txBody>
      </p:sp>
    </p:spTree>
    <p:extLst>
      <p:ext uri="{BB962C8B-B14F-4D97-AF65-F5344CB8AC3E}">
        <p14:creationId xmlns:p14="http://schemas.microsoft.com/office/powerpoint/2010/main" val="225762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3A4ED162-9B07-4FC4-97DE-1429F3345D54}" type="datetimeFigureOut">
              <a:rPr lang="en-US"/>
              <a:pPr>
                <a:defRPr/>
              </a:pPr>
              <a:t>8/31/2018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3589FE73-892B-4881-8B29-BE70B279A1C2}" type="slidenum">
              <a:rPr lang="en-US"/>
              <a:pPr>
                <a:defRPr/>
              </a:pPr>
              <a:t>‹#›</a:t>
            </a:fld>
            <a:endParaRPr lang="en-US" dirty="0"/>
          </a:p>
        </p:txBody>
      </p:sp>
    </p:spTree>
    <p:extLst>
      <p:ext uri="{BB962C8B-B14F-4D97-AF65-F5344CB8AC3E}">
        <p14:creationId xmlns:p14="http://schemas.microsoft.com/office/powerpoint/2010/main" val="297564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ADBBBB64-E4C2-4407-B156-AA1AFA5B7057}" type="datetimeFigureOut">
              <a:rPr lang="en-US"/>
              <a:pPr>
                <a:defRPr/>
              </a:pPr>
              <a:t>8/31/2018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51803A1B-59C6-4974-8AE2-12EB1E011785}" type="slidenum">
              <a:rPr lang="en-US"/>
              <a:pPr>
                <a:defRPr/>
              </a:pPr>
              <a:t>‹#›</a:t>
            </a:fld>
            <a:endParaRPr lang="en-US" dirty="0"/>
          </a:p>
        </p:txBody>
      </p:sp>
    </p:spTree>
    <p:extLst>
      <p:ext uri="{BB962C8B-B14F-4D97-AF65-F5344CB8AC3E}">
        <p14:creationId xmlns:p14="http://schemas.microsoft.com/office/powerpoint/2010/main" val="268021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6A0D5E3B-35DC-4CAD-95F9-6592E1EEB647}" type="datetimeFigureOut">
              <a:rPr lang="en-US"/>
              <a:pPr>
                <a:defRPr/>
              </a:pPr>
              <a:t>8/31/2018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AAF2908-819B-4975-97E2-824560EB67A0}" type="slidenum">
              <a:rPr lang="en-US"/>
              <a:pPr>
                <a:defRPr/>
              </a:pPr>
              <a:t>‹#›</a:t>
            </a:fld>
            <a:endParaRPr lang="en-US" dirty="0"/>
          </a:p>
        </p:txBody>
      </p:sp>
    </p:spTree>
    <p:extLst>
      <p:ext uri="{BB962C8B-B14F-4D97-AF65-F5344CB8AC3E}">
        <p14:creationId xmlns:p14="http://schemas.microsoft.com/office/powerpoint/2010/main" val="368160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5DA5201A-E256-439B-AC56-7AC1E02D515C}" type="datetimeFigureOut">
              <a:rPr lang="en-US"/>
              <a:pPr>
                <a:defRPr/>
              </a:pPr>
              <a:t>8/31/2018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3C295356-CB9C-4622-8D7F-48FE3687E17A}" type="slidenum">
              <a:rPr lang="en-US"/>
              <a:pPr>
                <a:defRPr/>
              </a:pPr>
              <a:t>‹#›</a:t>
            </a:fld>
            <a:endParaRPr lang="en-US" dirty="0"/>
          </a:p>
        </p:txBody>
      </p:sp>
    </p:spTree>
    <p:extLst>
      <p:ext uri="{BB962C8B-B14F-4D97-AF65-F5344CB8AC3E}">
        <p14:creationId xmlns:p14="http://schemas.microsoft.com/office/powerpoint/2010/main" val="391023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1DD1A0DA-2E92-45DC-A1D8-103B906CF93D}" type="datetimeFigureOut">
              <a:rPr lang="en-US"/>
              <a:pPr>
                <a:defRPr/>
              </a:pPr>
              <a:t>8/31/2018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E1F72A57-84B1-41BA-9AD0-25693D28446A}" type="slidenum">
              <a:rPr lang="en-US"/>
              <a:pPr>
                <a:defRPr/>
              </a:pPr>
              <a:t>‹#›</a:t>
            </a:fld>
            <a:endParaRPr lang="en-US" dirty="0"/>
          </a:p>
        </p:txBody>
      </p:sp>
    </p:spTree>
    <p:extLst>
      <p:ext uri="{BB962C8B-B14F-4D97-AF65-F5344CB8AC3E}">
        <p14:creationId xmlns:p14="http://schemas.microsoft.com/office/powerpoint/2010/main" val="194279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2A113990-8DC6-4C85-AD40-8049FC5E69ED}" type="datetimeFigureOut">
              <a:rPr lang="en-US"/>
              <a:pPr>
                <a:defRPr/>
              </a:pPr>
              <a:t>8/31/2018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ED1D4D9E-378C-4C6A-8A01-990CEF9E36E7}" type="slidenum">
              <a:rPr lang="en-US"/>
              <a:pPr>
                <a:defRPr/>
              </a:pPr>
              <a:t>‹#›</a:t>
            </a:fld>
            <a:endParaRPr lang="en-US" dirty="0"/>
          </a:p>
        </p:txBody>
      </p:sp>
    </p:spTree>
    <p:extLst>
      <p:ext uri="{BB962C8B-B14F-4D97-AF65-F5344CB8AC3E}">
        <p14:creationId xmlns:p14="http://schemas.microsoft.com/office/powerpoint/2010/main" val="2891677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A1EEF231-C7FB-4FB5-9EDC-88365AFBB780}" type="datetimeFigureOut">
              <a:rPr lang="en-US"/>
              <a:pPr>
                <a:defRPr/>
              </a:pPr>
              <a:t>8/31/2018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9336BBC-EB4C-40EC-BBB8-AFB9C73E9304}" type="slidenum">
              <a:rPr lang="en-US"/>
              <a:pPr>
                <a:defRPr/>
              </a:pPr>
              <a:t>‹#›</a:t>
            </a:fld>
            <a:endParaRPr lang="en-US" dirty="0"/>
          </a:p>
        </p:txBody>
      </p:sp>
    </p:spTree>
    <p:extLst>
      <p:ext uri="{BB962C8B-B14F-4D97-AF65-F5344CB8AC3E}">
        <p14:creationId xmlns:p14="http://schemas.microsoft.com/office/powerpoint/2010/main" val="300027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9668855-53DC-4079-8C4F-95894E173C94}" type="datetimeFigureOut">
              <a:rPr lang="en-US"/>
              <a:pPr>
                <a:defRPr/>
              </a:pPr>
              <a:t>8/31/2018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0127DD1F-E328-492E-A7AE-C6A791F21B6E}" type="slidenum">
              <a:rPr lang="en-US"/>
              <a:pPr>
                <a:defRPr/>
              </a:pPr>
              <a:t>‹#›</a:t>
            </a:fld>
            <a:endParaRPr lang="en-US" dirty="0"/>
          </a:p>
        </p:txBody>
      </p:sp>
    </p:spTree>
    <p:extLst>
      <p:ext uri="{BB962C8B-B14F-4D97-AF65-F5344CB8AC3E}">
        <p14:creationId xmlns:p14="http://schemas.microsoft.com/office/powerpoint/2010/main" val="1109626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1449388" y="2251075"/>
            <a:ext cx="5089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dirty="0">
                <a:solidFill>
                  <a:schemeClr val="bg1"/>
                </a:solidFill>
                <a:latin typeface="Gill Sans MT" pitchFamily="34" charset="0"/>
              </a:rPr>
              <a:t>PRESENTATION TITLE</a:t>
            </a:r>
          </a:p>
          <a:p>
            <a:pPr eaLnBrk="1" hangingPunct="1"/>
            <a:endParaRPr lang="en-US" altLang="en-US" sz="1800" dirty="0">
              <a:solidFill>
                <a:schemeClr val="bg1"/>
              </a:solidFill>
              <a:latin typeface="Gill Sans" pitchFamily="-84" charset="0"/>
            </a:endParaRPr>
          </a:p>
          <a:p>
            <a:pPr eaLnBrk="1" hangingPunct="1"/>
            <a:r>
              <a:rPr lang="en-US" altLang="en-US" sz="1800" dirty="0">
                <a:solidFill>
                  <a:schemeClr val="bg1"/>
                </a:solidFill>
                <a:latin typeface="Gill Sans Light" pitchFamily="-84" charset="0"/>
              </a:rPr>
              <a:t>Presented by:</a:t>
            </a:r>
          </a:p>
          <a:p>
            <a:pPr eaLnBrk="1" hangingPunct="1"/>
            <a:r>
              <a:rPr lang="en-US" altLang="en-US" sz="1800" dirty="0">
                <a:solidFill>
                  <a:schemeClr val="bg1"/>
                </a:solidFill>
                <a:latin typeface="Gill Sans Light" pitchFamily="-84" charset="0"/>
              </a:rPr>
              <a:t>Name Surname</a:t>
            </a:r>
          </a:p>
          <a:p>
            <a:pPr eaLnBrk="1" hangingPunct="1"/>
            <a:r>
              <a:rPr lang="en-US" altLang="en-US" sz="1800" dirty="0">
                <a:solidFill>
                  <a:schemeClr val="bg1"/>
                </a:solidFill>
                <a:latin typeface="Gill Sans Light" pitchFamily="-84" charset="0"/>
              </a:rPr>
              <a:t>Directorate</a:t>
            </a:r>
          </a:p>
          <a:p>
            <a:pPr eaLnBrk="1" hangingPunct="1"/>
            <a:endParaRPr lang="en-US" altLang="en-US" sz="1400" dirty="0">
              <a:solidFill>
                <a:schemeClr val="bg1"/>
              </a:solidFill>
              <a:latin typeface="Gill Sans Light" pitchFamily="-84" charset="0"/>
            </a:endParaRPr>
          </a:p>
          <a:p>
            <a:pPr eaLnBrk="1" hangingPunct="1"/>
            <a:r>
              <a:rPr lang="en-US" altLang="en-US" sz="1400" dirty="0">
                <a:solidFill>
                  <a:schemeClr val="bg1"/>
                </a:solidFill>
                <a:latin typeface="Gill Sans Light" pitchFamily="-84" charset="0"/>
              </a:rPr>
              <a:t>Date</a:t>
            </a:r>
          </a:p>
        </p:txBody>
      </p:sp>
      <p:pic>
        <p:nvPicPr>
          <p:cNvPr id="13315" name="Picture 1" descr="DWS Slide Cover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1131888" y="2074863"/>
            <a:ext cx="7313612" cy="3724096"/>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defRPr/>
            </a:pPr>
            <a:r>
              <a:rPr lang="en-GB" sz="3200" b="1" dirty="0">
                <a:solidFill>
                  <a:schemeClr val="bg1"/>
                </a:solidFill>
                <a:effectLst>
                  <a:outerShdw blurRad="38100" dist="38100" dir="2700000" algn="tl">
                    <a:srgbClr val="000000">
                      <a:alpha val="43137"/>
                    </a:srgbClr>
                  </a:outerShdw>
                </a:effectLst>
                <a:latin typeface="Gill Sans" charset="0"/>
              </a:rPr>
              <a:t>Support of the Water Reconciliation Strategy for the Algoa Water Supply System</a:t>
            </a:r>
          </a:p>
          <a:p>
            <a:pPr>
              <a:defRPr/>
            </a:pPr>
            <a:endParaRPr lang="en-US" sz="3200" b="1" dirty="0">
              <a:solidFill>
                <a:schemeClr val="bg1"/>
              </a:solidFill>
              <a:effectLst>
                <a:outerShdw blurRad="38100" dist="38100" dir="2700000" algn="tl">
                  <a:srgbClr val="000000">
                    <a:alpha val="43137"/>
                  </a:srgbClr>
                </a:outerShdw>
              </a:effectLst>
              <a:latin typeface="Gill Sans" charset="0"/>
            </a:endParaRPr>
          </a:p>
          <a:p>
            <a:pPr>
              <a:defRPr/>
            </a:pPr>
            <a:r>
              <a:rPr lang="en-US" sz="3600" b="1" dirty="0">
                <a:solidFill>
                  <a:schemeClr val="bg1"/>
                </a:solidFill>
                <a:effectLst>
                  <a:outerShdw blurRad="38100" dist="38100" dir="2700000" algn="tl">
                    <a:srgbClr val="000000">
                      <a:alpha val="43137"/>
                    </a:srgbClr>
                  </a:outerShdw>
                </a:effectLst>
                <a:latin typeface="Gill Sans" charset="0"/>
              </a:rPr>
              <a:t>ATSG Meeting</a:t>
            </a:r>
          </a:p>
          <a:p>
            <a:pPr>
              <a:defRPr/>
            </a:pPr>
            <a:endParaRPr lang="en-US" sz="2000" dirty="0">
              <a:solidFill>
                <a:schemeClr val="bg1"/>
              </a:solidFill>
              <a:effectLst>
                <a:outerShdw blurRad="38100" dist="38100" dir="2700000" algn="tl">
                  <a:srgbClr val="000000">
                    <a:alpha val="43137"/>
                  </a:srgbClr>
                </a:outerShdw>
              </a:effectLst>
              <a:latin typeface="Gill Sans Light" charset="0"/>
            </a:endParaRPr>
          </a:p>
          <a:p>
            <a:pPr>
              <a:defRPr/>
            </a:pPr>
            <a:r>
              <a:rPr lang="en-US" sz="2000" dirty="0">
                <a:solidFill>
                  <a:schemeClr val="bg2">
                    <a:lumMod val="25000"/>
                  </a:schemeClr>
                </a:solidFill>
                <a:latin typeface="Gill Sans Light" charset="0"/>
              </a:rPr>
              <a:t>Aurecon</a:t>
            </a:r>
          </a:p>
          <a:p>
            <a:pPr>
              <a:defRPr/>
            </a:pPr>
            <a:endParaRPr lang="en-US" sz="1600" dirty="0">
              <a:solidFill>
                <a:schemeClr val="bg2">
                  <a:lumMod val="25000"/>
                </a:schemeClr>
              </a:solidFill>
              <a:latin typeface="Gill Sans Light" charset="0"/>
            </a:endParaRPr>
          </a:p>
          <a:p>
            <a:pPr>
              <a:defRPr/>
            </a:pPr>
            <a:r>
              <a:rPr lang="en-US" sz="1600" dirty="0">
                <a:solidFill>
                  <a:schemeClr val="bg2">
                    <a:lumMod val="25000"/>
                  </a:schemeClr>
                </a:solidFill>
                <a:latin typeface="Gill Sans Light" charset="0"/>
              </a:rPr>
              <a:t>15 August 2018</a:t>
            </a:r>
          </a:p>
        </p:txBody>
      </p:sp>
    </p:spTree>
    <p:extLst>
      <p:ext uri="{BB962C8B-B14F-4D97-AF65-F5344CB8AC3E}">
        <p14:creationId xmlns:p14="http://schemas.microsoft.com/office/powerpoint/2010/main" val="187276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216025" y="415925"/>
            <a:ext cx="7329488" cy="8270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Recommended WUE Savings</a:t>
            </a:r>
            <a:endParaRPr lang="en-US" altLang="en-US" sz="4000" dirty="0"/>
          </a:p>
        </p:txBody>
      </p:sp>
      <p:graphicFrame>
        <p:nvGraphicFramePr>
          <p:cNvPr id="2" name="Table 1"/>
          <p:cNvGraphicFramePr>
            <a:graphicFrameLocks noGrp="1"/>
          </p:cNvGraphicFramePr>
          <p:nvPr>
            <p:extLst>
              <p:ext uri="{D42A27DB-BD31-4B8C-83A1-F6EECF244321}">
                <p14:modId xmlns:p14="http://schemas.microsoft.com/office/powerpoint/2010/main" val="1212666254"/>
              </p:ext>
            </p:extLst>
          </p:nvPr>
        </p:nvGraphicFramePr>
        <p:xfrm>
          <a:off x="885825" y="1479303"/>
          <a:ext cx="7989887" cy="4117934"/>
        </p:xfrm>
        <a:graphic>
          <a:graphicData uri="http://schemas.openxmlformats.org/drawingml/2006/table">
            <a:tbl>
              <a:tblPr firstRow="1" bandRow="1">
                <a:tableStyleId>{5C22544A-7EE6-4342-B048-85BDC9FD1C3A}</a:tableStyleId>
              </a:tblPr>
              <a:tblGrid>
                <a:gridCol w="5468360">
                  <a:extLst>
                    <a:ext uri="{9D8B030D-6E8A-4147-A177-3AD203B41FA5}">
                      <a16:colId xmlns:a16="http://schemas.microsoft.com/office/drawing/2014/main" val="20000"/>
                    </a:ext>
                  </a:extLst>
                </a:gridCol>
                <a:gridCol w="2521527">
                  <a:extLst>
                    <a:ext uri="{9D8B030D-6E8A-4147-A177-3AD203B41FA5}">
                      <a16:colId xmlns:a16="http://schemas.microsoft.com/office/drawing/2014/main" val="20001"/>
                    </a:ext>
                  </a:extLst>
                </a:gridCol>
              </a:tblGrid>
              <a:tr h="396291">
                <a:tc>
                  <a:txBody>
                    <a:bodyPr/>
                    <a:lstStyle/>
                    <a:p>
                      <a:pPr algn="ctr"/>
                      <a:r>
                        <a:rPr lang="en-ZA" sz="2000" dirty="0">
                          <a:solidFill>
                            <a:srgbClr val="000000"/>
                          </a:solidFill>
                        </a:rPr>
                        <a:t>Recommended Intervention</a:t>
                      </a:r>
                      <a:endParaRPr lang="en-GB" sz="2000" dirty="0">
                        <a:solidFill>
                          <a:srgbClr val="000000"/>
                        </a:solidFill>
                      </a:endParaRPr>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ZA" sz="2000" dirty="0">
                          <a:solidFill>
                            <a:srgbClr val="000000"/>
                          </a:solidFill>
                        </a:rPr>
                        <a:t>Potential Water Savings (million m</a:t>
                      </a:r>
                      <a:r>
                        <a:rPr lang="en-ZA" sz="2000" baseline="30000" dirty="0">
                          <a:solidFill>
                            <a:srgbClr val="000000"/>
                          </a:solidFill>
                        </a:rPr>
                        <a:t>3</a:t>
                      </a:r>
                      <a:r>
                        <a:rPr lang="en-ZA" sz="2000" dirty="0">
                          <a:solidFill>
                            <a:srgbClr val="000000"/>
                          </a:solidFill>
                        </a:rPr>
                        <a:t>/a)</a:t>
                      </a:r>
                      <a:endParaRPr lang="en-GB" sz="2000" dirty="0">
                        <a:solidFill>
                          <a:srgbClr val="000000"/>
                        </a:solidFill>
                      </a:endParaRPr>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602391">
                <a:tc>
                  <a:txBody>
                    <a:bodyPr/>
                    <a:lstStyle/>
                    <a:p>
                      <a:pPr marL="55563"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000000"/>
                          </a:solidFill>
                        </a:rPr>
                        <a:t>Reduce allowance for canal losses in the GFRWUA (incl. </a:t>
                      </a:r>
                      <a:r>
                        <a:rPr lang="en-ZA" sz="2000" dirty="0">
                          <a:solidFill>
                            <a:srgbClr val="000000"/>
                          </a:solidFill>
                        </a:rPr>
                        <a:t>c</a:t>
                      </a:r>
                      <a:r>
                        <a:rPr lang="en-ZA" sz="2000" dirty="0"/>
                        <a:t>learing of vegetation along canals &amp; lining of “hot spot” priority canal sections)</a:t>
                      </a:r>
                      <a:endParaRPr lang="en-GB" sz="2000" dirty="0"/>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000" dirty="0">
                          <a:solidFill>
                            <a:srgbClr val="000000"/>
                          </a:solidFill>
                        </a:rPr>
                        <a:t>40</a:t>
                      </a:r>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4024568"/>
                  </a:ext>
                </a:extLst>
              </a:tr>
              <a:tr h="701146">
                <a:tc>
                  <a:txBody>
                    <a:bodyPr/>
                    <a:lstStyle/>
                    <a:p>
                      <a:pPr marL="55563" indent="0"/>
                      <a:r>
                        <a:rPr lang="en-ZA" sz="2000" dirty="0"/>
                        <a:t>Reduced operational releases at </a:t>
                      </a:r>
                      <a:r>
                        <a:rPr lang="en-ZA" sz="2000" dirty="0" err="1"/>
                        <a:t>Elandsdrift</a:t>
                      </a:r>
                      <a:r>
                        <a:rPr lang="en-ZA" sz="2000" dirty="0"/>
                        <a:t> &amp; De </a:t>
                      </a:r>
                      <a:r>
                        <a:rPr lang="en-ZA" sz="2000" dirty="0" err="1"/>
                        <a:t>Mistkraal</a:t>
                      </a:r>
                      <a:r>
                        <a:rPr lang="en-ZA" sz="2000" dirty="0"/>
                        <a:t> Weirs</a:t>
                      </a:r>
                      <a:endParaRPr lang="en-GB" sz="2000" dirty="0"/>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2000" dirty="0"/>
                        <a:t>31</a:t>
                      </a:r>
                      <a:endParaRPr lang="en-GB" sz="2000" dirty="0"/>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01146">
                <a:tc>
                  <a:txBody>
                    <a:bodyPr/>
                    <a:lstStyle/>
                    <a:p>
                      <a:pPr marL="55563" indent="0"/>
                      <a:r>
                        <a:rPr lang="en-ZA" sz="2000" dirty="0"/>
                        <a:t>Rehabilitation of Darlington</a:t>
                      </a:r>
                      <a:r>
                        <a:rPr lang="en-ZA" sz="2000" baseline="0" dirty="0"/>
                        <a:t> Dam &amp;  reducing spills at </a:t>
                      </a:r>
                      <a:r>
                        <a:rPr lang="en-ZA" sz="2000" baseline="0" dirty="0" err="1"/>
                        <a:t>Korhaansdrift</a:t>
                      </a:r>
                      <a:r>
                        <a:rPr lang="en-ZA" sz="2000" baseline="0" dirty="0"/>
                        <a:t> Weir</a:t>
                      </a:r>
                      <a:endParaRPr lang="en-GB" sz="2000" dirty="0"/>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ZA" sz="2000" baseline="0" dirty="0"/>
                        <a:t>18</a:t>
                      </a:r>
                      <a:endParaRPr lang="en-GB" sz="2000" dirty="0"/>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96914">
                <a:tc>
                  <a:txBody>
                    <a:bodyPr/>
                    <a:lstStyle/>
                    <a:p>
                      <a:pPr marL="55563" indent="0"/>
                      <a:r>
                        <a:rPr lang="en-US" sz="2000" dirty="0"/>
                        <a:t>Improve measuring and monitoring systems</a:t>
                      </a:r>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000" dirty="0"/>
                        <a:t>Not quantified</a:t>
                      </a:r>
                    </a:p>
                  </a:txBody>
                  <a:tcPr marL="91449" marR="91449"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1856">
                <a:tc>
                  <a:txBody>
                    <a:bodyPr/>
                    <a:lstStyle/>
                    <a:p>
                      <a:pPr algn="r"/>
                      <a:r>
                        <a:rPr lang="en-ZA" sz="2000" b="1" dirty="0"/>
                        <a:t>Estimated savings:</a:t>
                      </a:r>
                      <a:endParaRPr lang="en-GB" sz="2000" b="1" dirty="0"/>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2000" b="1" dirty="0"/>
                        <a:t>89 million m</a:t>
                      </a:r>
                      <a:r>
                        <a:rPr lang="en-ZA" sz="2000" b="1" baseline="30000" dirty="0"/>
                        <a:t>3</a:t>
                      </a:r>
                      <a:r>
                        <a:rPr lang="en-ZA" sz="2000" b="1" dirty="0"/>
                        <a:t>/a</a:t>
                      </a:r>
                      <a:endParaRPr lang="en-GB" sz="2000" b="1" dirty="0"/>
                    </a:p>
                  </a:txBody>
                  <a:tcPr marL="91449" marR="91449"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6308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C1A7A3-9EAA-4479-BD11-13AF64242A3B}"/>
              </a:ext>
            </a:extLst>
          </p:cNvPr>
          <p:cNvSpPr txBox="1"/>
          <p:nvPr/>
        </p:nvSpPr>
        <p:spPr>
          <a:xfrm>
            <a:off x="1705939" y="1355580"/>
            <a:ext cx="7216388" cy="4268797"/>
          </a:xfrm>
          <a:prstGeom prst="rect">
            <a:avLst/>
          </a:prstGeom>
          <a:noFill/>
        </p:spPr>
        <p:txBody>
          <a:bodyPr wrap="square" rtlCol="0">
            <a:spAutoFit/>
          </a:bodyPr>
          <a:lstStyle/>
          <a:p>
            <a:pPr marL="457200" indent="-457200">
              <a:lnSpc>
                <a:spcPct val="114000"/>
              </a:lnSpc>
              <a:spcAft>
                <a:spcPts val="900"/>
              </a:spcAft>
              <a:buFont typeface="Arial" panose="020B0604020202020204" pitchFamily="34" charset="0"/>
              <a:buChar char="•"/>
            </a:pPr>
            <a:r>
              <a:rPr lang="en-ZA" sz="2000" dirty="0">
                <a:ea typeface="MS PGothic" panose="020B0600070205080204" pitchFamily="34" charset="-128"/>
              </a:rPr>
              <a:t>No savings foreseen from WC/WDM at small towns or diversion at Hermanuskraal Weir to </a:t>
            </a:r>
            <a:r>
              <a:rPr lang="sv-SE" sz="2000" dirty="0">
                <a:ea typeface="MS PGothic" panose="020B0600070205080204" pitchFamily="34" charset="-128"/>
              </a:rPr>
              <a:t>Makana LM &amp; Tyhefu Irrigation Scheme </a:t>
            </a:r>
          </a:p>
          <a:p>
            <a:pPr marL="457200" indent="-457200">
              <a:lnSpc>
                <a:spcPct val="114000"/>
              </a:lnSpc>
              <a:spcAft>
                <a:spcPts val="900"/>
              </a:spcAft>
              <a:buFont typeface="Arial" panose="020B0604020202020204" pitchFamily="34" charset="0"/>
              <a:buChar char="•"/>
            </a:pPr>
            <a:r>
              <a:rPr lang="en-ZA" sz="2000" dirty="0">
                <a:ea typeface="MS PGothic" panose="020B0600070205080204" pitchFamily="34" charset="-128"/>
              </a:rPr>
              <a:t>Avoid future </a:t>
            </a:r>
            <a:r>
              <a:rPr lang="en-US" sz="2000" dirty="0">
                <a:ea typeface="MS PGothic" panose="020B0600070205080204" pitchFamily="34" charset="-128"/>
              </a:rPr>
              <a:t>under-utilisation of water  from emerging farmers allocations, by learning from proven, sustainable emerging-farmer developments, to ensure the best possible chance of success</a:t>
            </a:r>
            <a:endParaRPr lang="en-ZA" sz="2000" dirty="0">
              <a:ea typeface="MS PGothic" panose="020B0600070205080204" pitchFamily="34" charset="-128"/>
            </a:endParaRPr>
          </a:p>
          <a:p>
            <a:pPr marL="457200" indent="-457200">
              <a:lnSpc>
                <a:spcPct val="114000"/>
              </a:lnSpc>
              <a:spcAft>
                <a:spcPts val="900"/>
              </a:spcAft>
              <a:buFont typeface="Arial" panose="020B0604020202020204" pitchFamily="34" charset="0"/>
              <a:buChar char="•"/>
            </a:pPr>
            <a:r>
              <a:rPr lang="en-ZA" sz="2000" dirty="0">
                <a:ea typeface="MS PGothic" panose="020B0600070205080204" pitchFamily="34" charset="-128"/>
              </a:rPr>
              <a:t>Phased implementation of recommended WUE interventions</a:t>
            </a:r>
          </a:p>
          <a:p>
            <a:pPr marL="457200" indent="-457200">
              <a:lnSpc>
                <a:spcPct val="114000"/>
              </a:lnSpc>
              <a:spcAft>
                <a:spcPts val="900"/>
              </a:spcAft>
              <a:buFont typeface="Arial" panose="020B0604020202020204" pitchFamily="34" charset="0"/>
              <a:buChar char="•"/>
            </a:pPr>
            <a:r>
              <a:rPr lang="en-US" sz="2000" dirty="0">
                <a:ea typeface="MS PGothic" panose="020B0600070205080204" pitchFamily="34" charset="-128"/>
              </a:rPr>
              <a:t>Continuously monitor actual water savings realized &amp; adjust savings targets</a:t>
            </a:r>
            <a:endParaRPr lang="en-ZA" sz="2000" dirty="0">
              <a:ea typeface="MS PGothic" panose="020B0600070205080204" pitchFamily="34" charset="-128"/>
            </a:endParaRPr>
          </a:p>
        </p:txBody>
      </p:sp>
      <p:sp>
        <p:nvSpPr>
          <p:cNvPr id="6" name="Title 1">
            <a:extLst>
              <a:ext uri="{FF2B5EF4-FFF2-40B4-BE49-F238E27FC236}">
                <a16:creationId xmlns:a16="http://schemas.microsoft.com/office/drawing/2014/main" id="{B73A2273-863C-4CFA-922E-A3C79816186B}"/>
              </a:ext>
            </a:extLst>
          </p:cNvPr>
          <p:cNvSpPr txBox="1">
            <a:spLocks/>
          </p:cNvSpPr>
          <p:nvPr/>
        </p:nvSpPr>
        <p:spPr bwMode="auto">
          <a:xfrm>
            <a:off x="2096655" y="415925"/>
            <a:ext cx="6448858" cy="8270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defRPr/>
            </a:pPr>
            <a:r>
              <a:rPr lang="en-US" sz="4000" b="1" dirty="0">
                <a:solidFill>
                  <a:schemeClr val="bg2">
                    <a:lumMod val="25000"/>
                  </a:schemeClr>
                </a:solidFill>
              </a:rPr>
              <a:t>Conclusions</a:t>
            </a:r>
            <a:endParaRPr lang="en-US" altLang="en-US" sz="4000" dirty="0"/>
          </a:p>
        </p:txBody>
      </p:sp>
    </p:spTree>
    <p:extLst>
      <p:ext uri="{BB962C8B-B14F-4D97-AF65-F5344CB8AC3E}">
        <p14:creationId xmlns:p14="http://schemas.microsoft.com/office/powerpoint/2010/main" val="149869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690255" y="415925"/>
            <a:ext cx="6855258" cy="8270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Distribution of targeted savings</a:t>
            </a:r>
            <a:endParaRPr lang="en-US" altLang="en-US" sz="4000" dirty="0"/>
          </a:p>
        </p:txBody>
      </p:sp>
      <p:graphicFrame>
        <p:nvGraphicFramePr>
          <p:cNvPr id="4" name="Table 3">
            <a:extLst>
              <a:ext uri="{FF2B5EF4-FFF2-40B4-BE49-F238E27FC236}">
                <a16:creationId xmlns:a16="http://schemas.microsoft.com/office/drawing/2014/main" id="{21D66C24-AA44-4067-814E-2D5E755B1E8D}"/>
              </a:ext>
            </a:extLst>
          </p:cNvPr>
          <p:cNvGraphicFramePr>
            <a:graphicFrameLocks noGrp="1"/>
          </p:cNvGraphicFramePr>
          <p:nvPr>
            <p:extLst>
              <p:ext uri="{D42A27DB-BD31-4B8C-83A1-F6EECF244321}">
                <p14:modId xmlns:p14="http://schemas.microsoft.com/office/powerpoint/2010/main" val="967584100"/>
              </p:ext>
            </p:extLst>
          </p:nvPr>
        </p:nvGraphicFramePr>
        <p:xfrm>
          <a:off x="1798300" y="1722356"/>
          <a:ext cx="7142499" cy="3533135"/>
        </p:xfrm>
        <a:graphic>
          <a:graphicData uri="http://schemas.openxmlformats.org/drawingml/2006/table">
            <a:tbl>
              <a:tblPr firstRow="1" firstCol="1" bandRow="1"/>
              <a:tblGrid>
                <a:gridCol w="5368714">
                  <a:extLst>
                    <a:ext uri="{9D8B030D-6E8A-4147-A177-3AD203B41FA5}">
                      <a16:colId xmlns:a16="http://schemas.microsoft.com/office/drawing/2014/main" val="20000"/>
                    </a:ext>
                  </a:extLst>
                </a:gridCol>
                <a:gridCol w="1773785">
                  <a:extLst>
                    <a:ext uri="{9D8B030D-6E8A-4147-A177-3AD203B41FA5}">
                      <a16:colId xmlns:a16="http://schemas.microsoft.com/office/drawing/2014/main" val="20001"/>
                    </a:ext>
                  </a:extLst>
                </a:gridCol>
              </a:tblGrid>
              <a:tr h="874005">
                <a:tc>
                  <a:txBody>
                    <a:bodyPr/>
                    <a:lstStyle/>
                    <a:p>
                      <a:pPr marL="173038" marR="0" indent="0" algn="l">
                        <a:lnSpc>
                          <a:spcPct val="115000"/>
                        </a:lnSpc>
                        <a:spcBef>
                          <a:spcPts val="250"/>
                        </a:spcBef>
                        <a:spcAft>
                          <a:spcPts val="250"/>
                        </a:spcAft>
                      </a:pPr>
                      <a:r>
                        <a:rPr lang="en-GB"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Proposed distribution of saved water</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1437" marR="51437" marT="0" marB="0" anchor="ctr">
                    <a:lnL w="12700" cap="flat" cmpd="sng" algn="ctr">
                      <a:solidFill>
                        <a:srgbClr val="353D3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tc>
                  <a:txBody>
                    <a:bodyPr/>
                    <a:lstStyle/>
                    <a:p>
                      <a:pPr marL="0" marR="0" algn="ctr">
                        <a:lnSpc>
                          <a:spcPct val="100000"/>
                        </a:lnSpc>
                        <a:spcBef>
                          <a:spcPts val="0"/>
                        </a:spcBef>
                        <a:spcAft>
                          <a:spcPts val="0"/>
                        </a:spcAft>
                      </a:pPr>
                      <a:r>
                        <a:rPr lang="en-GB"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2040 Target</a:t>
                      </a:r>
                    </a:p>
                    <a:p>
                      <a:pPr marL="0" marR="0" algn="ctr">
                        <a:lnSpc>
                          <a:spcPct val="100000"/>
                        </a:lnSpc>
                        <a:spcBef>
                          <a:spcPts val="0"/>
                        </a:spcBef>
                        <a:spcAft>
                          <a:spcPts val="0"/>
                        </a:spcAft>
                      </a:pPr>
                      <a:r>
                        <a:rPr lang="en-GB"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(million m</a:t>
                      </a:r>
                      <a:r>
                        <a:rPr lang="en-GB" sz="2000" b="1" baseline="30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3</a:t>
                      </a:r>
                      <a:r>
                        <a:rPr lang="en-GB"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51437" marR="51437" marT="0" marB="0" anchor="ctr">
                    <a:lnL w="12700" cap="flat" cmpd="sng" algn="ctr">
                      <a:solidFill>
                        <a:srgbClr val="FFFFFF"/>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extLst>
                  <a:ext uri="{0D108BD9-81ED-4DB2-BD59-A6C34878D82A}">
                    <a16:rowId xmlns:a16="http://schemas.microsoft.com/office/drawing/2014/main" val="10000"/>
                  </a:ext>
                </a:extLst>
              </a:tr>
              <a:tr h="868224">
                <a:tc>
                  <a:txBody>
                    <a:bodyPr/>
                    <a:lstStyle/>
                    <a:p>
                      <a:pPr marL="55563" marR="0" indent="0">
                        <a:lnSpc>
                          <a:spcPct val="115000"/>
                        </a:lnSpc>
                        <a:spcBef>
                          <a:spcPts val="250"/>
                        </a:spcBef>
                        <a:spcAft>
                          <a:spcPts val="250"/>
                        </a:spcAft>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Reduced Orange River transfer volume to Eastern Cape</a:t>
                      </a:r>
                    </a:p>
                  </a:txBody>
                  <a:tcPr marL="51437" marR="51437"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64</a:t>
                      </a:r>
                    </a:p>
                  </a:txBody>
                  <a:tcPr marL="51437" marR="51437"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37694">
                <a:tc>
                  <a:txBody>
                    <a:bodyPr/>
                    <a:lstStyle/>
                    <a:p>
                      <a:pPr marL="55563" marR="0" indent="0">
                        <a:lnSpc>
                          <a:spcPct val="115000"/>
                        </a:lnSpc>
                        <a:spcBef>
                          <a:spcPts val="250"/>
                        </a:spcBef>
                        <a:spcAft>
                          <a:spcPts val="250"/>
                        </a:spcAft>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Small towns to apply for further allocations</a:t>
                      </a:r>
                    </a:p>
                  </a:txBody>
                  <a:tcPr marL="51437" marR="51437"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7</a:t>
                      </a:r>
                    </a:p>
                  </a:txBody>
                  <a:tcPr marL="51437" marR="51437"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1097">
                <a:tc>
                  <a:txBody>
                    <a:bodyPr/>
                    <a:lstStyle/>
                    <a:p>
                      <a:pPr marL="55563" marR="0" indent="0">
                        <a:lnSpc>
                          <a:spcPct val="115000"/>
                        </a:lnSpc>
                        <a:spcBef>
                          <a:spcPts val="250"/>
                        </a:spcBef>
                        <a:spcAft>
                          <a:spcPts val="250"/>
                        </a:spcAft>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NMBM to apply for further</a:t>
                      </a:r>
                      <a:r>
                        <a:rPr lang="en-GB" sz="2000" baseline="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allocations</a:t>
                      </a:r>
                      <a:endPar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18</a:t>
                      </a:r>
                    </a:p>
                  </a:txBody>
                  <a:tcPr marL="51437" marR="51437" marT="0" marB="0" anchor="ctr">
                    <a:lnL w="12700" cap="flat" cmpd="sng" algn="ctr">
                      <a:solidFill>
                        <a:schemeClr val="tx1"/>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2115">
                <a:tc>
                  <a:txBody>
                    <a:bodyPr/>
                    <a:lstStyle/>
                    <a:p>
                      <a:pPr marL="0" marR="0" algn="r">
                        <a:lnSpc>
                          <a:spcPct val="115000"/>
                        </a:lnSpc>
                        <a:spcBef>
                          <a:spcPts val="250"/>
                        </a:spcBef>
                        <a:spcAft>
                          <a:spcPts val="250"/>
                        </a:spcAft>
                      </a:pPr>
                      <a:r>
                        <a:rPr lang="en-GB" sz="20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Total</a:t>
                      </a:r>
                      <a:endPar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7" marR="514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250"/>
                        </a:spcBef>
                        <a:spcAft>
                          <a:spcPts val="250"/>
                        </a:spcAft>
                      </a:pPr>
                      <a:r>
                        <a:rPr lang="en-GB" sz="20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89</a:t>
                      </a:r>
                      <a:endPar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7" marR="514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05582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F05E-DBB2-4787-9F37-F764CD26CB44}"/>
              </a:ext>
            </a:extLst>
          </p:cNvPr>
          <p:cNvSpPr txBox="1">
            <a:spLocks/>
          </p:cNvSpPr>
          <p:nvPr/>
        </p:nvSpPr>
        <p:spPr bwMode="auto">
          <a:xfrm>
            <a:off x="1106568" y="207991"/>
            <a:ext cx="7511653" cy="13991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eaLnBrk="0" hangingPunct="0">
              <a:defRPr sz="4000" b="1">
                <a:solidFill>
                  <a:schemeClr val="bg2">
                    <a:lumMod val="25000"/>
                  </a:schemeClr>
                </a:solidFill>
                <a:latin typeface="+mj-lt"/>
                <a:ea typeface="ＭＳ Ｐゴシック" charset="0"/>
                <a:cs typeface="ＭＳ Ｐゴシック" charset="0"/>
              </a:defRPr>
            </a:lvl1pPr>
            <a:lvl2pPr algn="ctr" eaLnBrk="0" hangingPunct="0">
              <a:defRPr sz="4400">
                <a:latin typeface="Calibri" pitchFamily="34" charset="0"/>
                <a:ea typeface="ＭＳ Ｐゴシック" charset="0"/>
                <a:cs typeface="ＭＳ Ｐゴシック" charset="0"/>
              </a:defRPr>
            </a:lvl2pPr>
            <a:lvl3pPr algn="ctr" eaLnBrk="0" hangingPunct="0">
              <a:defRPr sz="4400">
                <a:latin typeface="Calibri" pitchFamily="34" charset="0"/>
                <a:ea typeface="ＭＳ Ｐゴシック" charset="0"/>
                <a:cs typeface="ＭＳ Ｐゴシック" charset="0"/>
              </a:defRPr>
            </a:lvl3pPr>
            <a:lvl4pPr algn="ctr" eaLnBrk="0" hangingPunct="0">
              <a:defRPr sz="4400">
                <a:latin typeface="Calibri" pitchFamily="34" charset="0"/>
                <a:ea typeface="ＭＳ Ｐゴシック" charset="0"/>
                <a:cs typeface="ＭＳ Ｐゴシック" charset="0"/>
              </a:defRPr>
            </a:lvl4pPr>
            <a:lvl5pPr algn="ctr" eaLnBrk="0" hangingPunct="0">
              <a:defRPr sz="4400">
                <a:latin typeface="Calibri" pitchFamily="34" charset="0"/>
                <a:ea typeface="ＭＳ Ｐゴシック" charset="0"/>
                <a:cs typeface="ＭＳ Ｐゴシック" charset="0"/>
              </a:defRPr>
            </a:lvl5pPr>
            <a:lvl6pPr marL="457200" algn="ctr" defTabSz="457200" fontAlgn="base">
              <a:spcBef>
                <a:spcPct val="0"/>
              </a:spcBef>
              <a:spcAft>
                <a:spcPct val="0"/>
              </a:spcAft>
              <a:defRPr sz="4400">
                <a:latin typeface="Calibri" pitchFamily="34" charset="0"/>
              </a:defRPr>
            </a:lvl6pPr>
            <a:lvl7pPr marL="914400" algn="ctr" defTabSz="457200" fontAlgn="base">
              <a:spcBef>
                <a:spcPct val="0"/>
              </a:spcBef>
              <a:spcAft>
                <a:spcPct val="0"/>
              </a:spcAft>
              <a:defRPr sz="4400">
                <a:latin typeface="Calibri" pitchFamily="34" charset="0"/>
              </a:defRPr>
            </a:lvl7pPr>
            <a:lvl8pPr marL="1371600" algn="ctr" defTabSz="457200" fontAlgn="base">
              <a:spcBef>
                <a:spcPct val="0"/>
              </a:spcBef>
              <a:spcAft>
                <a:spcPct val="0"/>
              </a:spcAft>
              <a:defRPr sz="4400">
                <a:latin typeface="Calibri" pitchFamily="34" charset="0"/>
              </a:defRPr>
            </a:lvl8pPr>
            <a:lvl9pPr marL="1828800" algn="ctr" defTabSz="457200" fontAlgn="base">
              <a:spcBef>
                <a:spcPct val="0"/>
              </a:spcBef>
              <a:spcAft>
                <a:spcPct val="0"/>
              </a:spcAft>
              <a:defRPr sz="4400">
                <a:latin typeface="Calibri" pitchFamily="34" charset="0"/>
              </a:defRPr>
            </a:lvl9pPr>
          </a:lstStyle>
          <a:p>
            <a:r>
              <a:rPr lang="en-US" dirty="0"/>
              <a:t>Comparison of operational releases at Elandsdrift Weir</a:t>
            </a:r>
            <a:endParaRPr lang="en-US" altLang="en-US" dirty="0"/>
          </a:p>
        </p:txBody>
      </p:sp>
      <p:pic>
        <p:nvPicPr>
          <p:cNvPr id="5" name="Picture 4">
            <a:extLst>
              <a:ext uri="{FF2B5EF4-FFF2-40B4-BE49-F238E27FC236}">
                <a16:creationId xmlns:a16="http://schemas.microsoft.com/office/drawing/2014/main" id="{60B5E614-51AA-48B3-851E-3243452F3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11767"/>
            <a:ext cx="8765308" cy="4669495"/>
          </a:xfrm>
          <a:prstGeom prst="rect">
            <a:avLst/>
          </a:prstGeom>
        </p:spPr>
      </p:pic>
      <p:sp>
        <p:nvSpPr>
          <p:cNvPr id="7" name="TextBox 6">
            <a:extLst>
              <a:ext uri="{FF2B5EF4-FFF2-40B4-BE49-F238E27FC236}">
                <a16:creationId xmlns:a16="http://schemas.microsoft.com/office/drawing/2014/main" id="{9B1771CF-BFB6-4A8D-B8BD-9B157ECAA7E1}"/>
              </a:ext>
            </a:extLst>
          </p:cNvPr>
          <p:cNvSpPr txBox="1"/>
          <p:nvPr/>
        </p:nvSpPr>
        <p:spPr>
          <a:xfrm>
            <a:off x="3599751" y="6014042"/>
            <a:ext cx="759813" cy="184666"/>
          </a:xfrm>
          <a:prstGeom prst="rect">
            <a:avLst/>
          </a:prstGeom>
          <a:solidFill>
            <a:schemeClr val="bg1"/>
          </a:solidFill>
        </p:spPr>
        <p:txBody>
          <a:bodyPr wrap="square" lIns="0" tIns="0" rIns="0" bIns="0" rtlCol="0">
            <a:spAutoFit/>
          </a:bodyPr>
          <a:lstStyle>
            <a:defPPr>
              <a:defRPr lang="en-US"/>
            </a:defPPr>
            <a:lvl1pPr>
              <a:defRPr sz="1200" b="1">
                <a:solidFill>
                  <a:schemeClr val="tx1">
                    <a:lumMod val="65000"/>
                    <a:lumOff val="35000"/>
                  </a:schemeClr>
                </a:solidFill>
              </a:defRPr>
            </a:lvl1pPr>
          </a:lstStyle>
          <a:p>
            <a:r>
              <a:rPr lang="en-US" dirty="0"/>
              <a:t> 2017/18</a:t>
            </a:r>
          </a:p>
        </p:txBody>
      </p:sp>
      <p:sp>
        <p:nvSpPr>
          <p:cNvPr id="8" name="TextBox 7">
            <a:extLst>
              <a:ext uri="{FF2B5EF4-FFF2-40B4-BE49-F238E27FC236}">
                <a16:creationId xmlns:a16="http://schemas.microsoft.com/office/drawing/2014/main" id="{16E383B2-92DE-4BE7-8DB2-280E5FECDA99}"/>
              </a:ext>
            </a:extLst>
          </p:cNvPr>
          <p:cNvSpPr txBox="1"/>
          <p:nvPr/>
        </p:nvSpPr>
        <p:spPr>
          <a:xfrm>
            <a:off x="4186428" y="2189003"/>
            <a:ext cx="1943100" cy="357790"/>
          </a:xfrm>
          <a:prstGeom prst="rect">
            <a:avLst/>
          </a:prstGeom>
          <a:noFill/>
        </p:spPr>
        <p:txBody>
          <a:bodyPr wrap="square" rtlCol="0">
            <a:spAutoFit/>
          </a:bodyPr>
          <a:lstStyle/>
          <a:p>
            <a:r>
              <a:rPr lang="en-ZA" sz="1725" dirty="0">
                <a:solidFill>
                  <a:schemeClr val="tx1">
                    <a:lumMod val="75000"/>
                    <a:lumOff val="25000"/>
                  </a:schemeClr>
                </a:solidFill>
                <a:effectLst>
                  <a:outerShdw blurRad="38100" dist="38100" dir="2700000" algn="tl">
                    <a:srgbClr val="000000">
                      <a:alpha val="43137"/>
                    </a:srgbClr>
                  </a:outerShdw>
                </a:effectLst>
                <a:cs typeface="Arial" panose="020B0604020202020204" pitchFamily="34" charset="0"/>
              </a:rPr>
              <a:t>: Great Fish River</a:t>
            </a:r>
            <a:endParaRPr lang="en-US" sz="1725" dirty="0">
              <a:solidFill>
                <a:schemeClr val="tx1">
                  <a:lumMod val="75000"/>
                  <a:lumOff val="25000"/>
                </a:schemeClr>
              </a:solidFill>
              <a:effectLst>
                <a:outerShdw blurRad="38100" dist="38100" dir="2700000" algn="tl">
                  <a:srgbClr val="000000">
                    <a:alpha val="43137"/>
                  </a:srgbClr>
                </a:outerShdw>
              </a:effectLst>
              <a:cs typeface="Arial" panose="020B0604020202020204" pitchFamily="34" charset="0"/>
            </a:endParaRPr>
          </a:p>
        </p:txBody>
      </p:sp>
      <p:sp>
        <p:nvSpPr>
          <p:cNvPr id="9" name="Right Brace 8">
            <a:extLst>
              <a:ext uri="{FF2B5EF4-FFF2-40B4-BE49-F238E27FC236}">
                <a16:creationId xmlns:a16="http://schemas.microsoft.com/office/drawing/2014/main" id="{F194CA24-F5F5-4E55-BA1E-81A8EBE8776C}"/>
              </a:ext>
            </a:extLst>
          </p:cNvPr>
          <p:cNvSpPr/>
          <p:nvPr/>
        </p:nvSpPr>
        <p:spPr>
          <a:xfrm>
            <a:off x="7419376" y="2872722"/>
            <a:ext cx="177764" cy="635115"/>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1800" b="1" dirty="0"/>
          </a:p>
        </p:txBody>
      </p:sp>
      <p:sp>
        <p:nvSpPr>
          <p:cNvPr id="10" name="TextBox 9">
            <a:extLst>
              <a:ext uri="{FF2B5EF4-FFF2-40B4-BE49-F238E27FC236}">
                <a16:creationId xmlns:a16="http://schemas.microsoft.com/office/drawing/2014/main" id="{0843F441-EFBE-48B3-96F7-69503EA4846D}"/>
              </a:ext>
            </a:extLst>
          </p:cNvPr>
          <p:cNvSpPr txBox="1"/>
          <p:nvPr/>
        </p:nvSpPr>
        <p:spPr>
          <a:xfrm>
            <a:off x="7597140" y="2872722"/>
            <a:ext cx="1237886" cy="646331"/>
          </a:xfrm>
          <a:prstGeom prst="rect">
            <a:avLst/>
          </a:prstGeom>
          <a:solidFill>
            <a:schemeClr val="accent6">
              <a:lumMod val="40000"/>
              <a:lumOff val="60000"/>
            </a:schemeClr>
          </a:solidFill>
        </p:spPr>
        <p:txBody>
          <a:bodyPr wrap="square" rtlCol="0">
            <a:spAutoFit/>
          </a:bodyPr>
          <a:lstStyle/>
          <a:p>
            <a:r>
              <a:rPr lang="en-ZA" sz="1800" b="1" dirty="0"/>
              <a:t>55 million m</a:t>
            </a:r>
            <a:r>
              <a:rPr lang="en-ZA" sz="1800" b="1" baseline="30000" dirty="0"/>
              <a:t>3 </a:t>
            </a:r>
            <a:r>
              <a:rPr lang="en-ZA" sz="1800" b="1" dirty="0"/>
              <a:t>less</a:t>
            </a:r>
            <a:endParaRPr lang="en-US" sz="1800" b="1" dirty="0"/>
          </a:p>
        </p:txBody>
      </p:sp>
      <p:sp>
        <p:nvSpPr>
          <p:cNvPr id="11" name="Title 1">
            <a:extLst>
              <a:ext uri="{FF2B5EF4-FFF2-40B4-BE49-F238E27FC236}">
                <a16:creationId xmlns:a16="http://schemas.microsoft.com/office/drawing/2014/main" id="{A6A27EDF-A3FB-4839-8DF5-9FE749C0EF60}"/>
              </a:ext>
            </a:extLst>
          </p:cNvPr>
          <p:cNvSpPr txBox="1">
            <a:spLocks/>
          </p:cNvSpPr>
          <p:nvPr/>
        </p:nvSpPr>
        <p:spPr bwMode="auto">
          <a:xfrm>
            <a:off x="2093557" y="2235897"/>
            <a:ext cx="2266007" cy="310896"/>
          </a:xfrm>
          <a:prstGeom prst="rect">
            <a:avLst/>
          </a:prstGeom>
          <a:solidFill>
            <a:schemeClr val="bg1">
              <a:lumMod val="85000"/>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defTabSz="914400">
              <a:lnSpc>
                <a:spcPct val="90000"/>
              </a:lnSpc>
              <a:spcBef>
                <a:spcPct val="0"/>
              </a:spcBef>
              <a:buNone/>
              <a:defRPr sz="3600" b="1">
                <a:solidFill>
                  <a:schemeClr val="bg2">
                    <a:lumMod val="25000"/>
                  </a:schemeClr>
                </a:solidFill>
                <a:latin typeface="+mj-lt"/>
                <a:ea typeface="+mj-ea"/>
                <a:cs typeface="+mj-cs"/>
              </a:defRPr>
            </a:lvl1pPr>
          </a:lstStyle>
          <a:p>
            <a:r>
              <a:rPr lang="en-US" sz="1800" dirty="0"/>
              <a:t>OFS Real-time Model</a:t>
            </a:r>
            <a:endParaRPr lang="en-US" altLang="en-US" sz="1800" dirty="0"/>
          </a:p>
        </p:txBody>
      </p:sp>
      <p:sp>
        <p:nvSpPr>
          <p:cNvPr id="12" name="TextBox 11">
            <a:extLst>
              <a:ext uri="{FF2B5EF4-FFF2-40B4-BE49-F238E27FC236}">
                <a16:creationId xmlns:a16="http://schemas.microsoft.com/office/drawing/2014/main" id="{3B3FCB6C-AA0C-4865-856A-7759B8BBD69D}"/>
              </a:ext>
            </a:extLst>
          </p:cNvPr>
          <p:cNvSpPr txBox="1"/>
          <p:nvPr/>
        </p:nvSpPr>
        <p:spPr>
          <a:xfrm>
            <a:off x="4774956" y="5967299"/>
            <a:ext cx="805995" cy="230832"/>
          </a:xfrm>
          <a:prstGeom prst="rect">
            <a:avLst/>
          </a:prstGeom>
          <a:solidFill>
            <a:schemeClr val="bg1"/>
          </a:solidFill>
        </p:spPr>
        <p:txBody>
          <a:bodyPr wrap="square" bIns="0" rtlCol="0">
            <a:spAutoFit/>
          </a:bodyPr>
          <a:lstStyle/>
          <a:p>
            <a:r>
              <a:rPr lang="en-US" sz="1200" b="1" dirty="0">
                <a:solidFill>
                  <a:schemeClr val="tx1">
                    <a:lumMod val="65000"/>
                    <a:lumOff val="35000"/>
                  </a:schemeClr>
                </a:solidFill>
              </a:rPr>
              <a:t>2016/17</a:t>
            </a:r>
          </a:p>
        </p:txBody>
      </p:sp>
    </p:spTree>
    <p:extLst>
      <p:ext uri="{BB962C8B-B14F-4D97-AF65-F5344CB8AC3E}">
        <p14:creationId xmlns:p14="http://schemas.microsoft.com/office/powerpoint/2010/main" val="301435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411413"/>
            <a:ext cx="6383337" cy="1460500"/>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5400" b="1" dirty="0">
                <a:solidFill>
                  <a:schemeClr val="bg2">
                    <a:lumMod val="25000"/>
                  </a:schemeClr>
                </a:solidFill>
                <a:effectLst>
                  <a:outerShdw blurRad="38100" dist="38100" dir="2700000" algn="tl">
                    <a:srgbClr val="000000">
                      <a:alpha val="43137"/>
                    </a:srgbClr>
                  </a:outerShdw>
                </a:effectLst>
              </a:rPr>
              <a:t>AWSS Status Report</a:t>
            </a:r>
            <a:endParaRPr lang="en-GB" sz="5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03542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207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925638" y="860425"/>
            <a:ext cx="6489700" cy="646113"/>
          </a:xfrm>
          <a:prstGeom prst="rect">
            <a:avLst/>
          </a:prstGeom>
          <a:noFill/>
          <a:ln w="9525">
            <a:noFill/>
            <a:miter lim="800000"/>
            <a:headEnd/>
            <a:tailEnd/>
          </a:ln>
        </p:spPr>
        <p:txBody>
          <a:bodyPr>
            <a:spAutoFit/>
          </a:bodyPr>
          <a:lstStyle/>
          <a:p>
            <a:pPr>
              <a:defRPr/>
            </a:pPr>
            <a:r>
              <a:rPr lang="en-US" sz="3600" b="1" dirty="0">
                <a:solidFill>
                  <a:schemeClr val="bg2">
                    <a:lumMod val="25000"/>
                  </a:schemeClr>
                </a:solidFill>
              </a:rPr>
              <a:t>Presentation Content</a:t>
            </a:r>
          </a:p>
        </p:txBody>
      </p:sp>
      <p:sp>
        <p:nvSpPr>
          <p:cNvPr id="16387" name="TextBox 7"/>
          <p:cNvSpPr txBox="1">
            <a:spLocks noChangeArrowheads="1"/>
          </p:cNvSpPr>
          <p:nvPr/>
        </p:nvSpPr>
        <p:spPr bwMode="auto">
          <a:xfrm>
            <a:off x="1783557" y="1791815"/>
            <a:ext cx="67738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5000"/>
              </a:lnSpc>
              <a:spcAft>
                <a:spcPts val="1200"/>
              </a:spcAft>
              <a:buFont typeface="Arial" pitchFamily="34" charset="0"/>
              <a:buChar char="•"/>
            </a:pPr>
            <a:r>
              <a:rPr lang="en-US" altLang="en-US" sz="2800" dirty="0">
                <a:latin typeface="+mn-lt"/>
              </a:rPr>
              <a:t>Water availability and requirements</a:t>
            </a:r>
          </a:p>
          <a:p>
            <a:pPr eaLnBrk="1" hangingPunct="1">
              <a:lnSpc>
                <a:spcPct val="125000"/>
              </a:lnSpc>
              <a:spcAft>
                <a:spcPts val="1200"/>
              </a:spcAft>
              <a:buFont typeface="Arial" pitchFamily="34" charset="0"/>
              <a:buChar char="•"/>
            </a:pPr>
            <a:r>
              <a:rPr lang="en-US" altLang="en-US" sz="2800" dirty="0">
                <a:latin typeface="+mn-lt"/>
              </a:rPr>
              <a:t>Interventions</a:t>
            </a:r>
          </a:p>
          <a:p>
            <a:pPr eaLnBrk="1" hangingPunct="1">
              <a:lnSpc>
                <a:spcPct val="125000"/>
              </a:lnSpc>
              <a:spcAft>
                <a:spcPts val="1200"/>
              </a:spcAft>
              <a:buFont typeface="Arial" pitchFamily="34" charset="0"/>
              <a:buChar char="•"/>
            </a:pPr>
            <a:r>
              <a:rPr lang="en-US" altLang="en-US" sz="2800" dirty="0">
                <a:latin typeface="+mn-lt"/>
              </a:rPr>
              <a:t>Scenario planning</a:t>
            </a:r>
          </a:p>
          <a:p>
            <a:pPr eaLnBrk="1" hangingPunct="1">
              <a:lnSpc>
                <a:spcPct val="125000"/>
              </a:lnSpc>
              <a:spcAft>
                <a:spcPts val="1200"/>
              </a:spcAft>
              <a:buFont typeface="Arial" pitchFamily="34" charset="0"/>
              <a:buChar char="•"/>
            </a:pPr>
            <a:endParaRPr lang="en-US" altLang="en-US" sz="2800" dirty="0">
              <a:latin typeface="+mn-lt"/>
            </a:endParaRPr>
          </a:p>
          <a:p>
            <a:pPr eaLnBrk="1" hangingPunct="1">
              <a:lnSpc>
                <a:spcPct val="125000"/>
              </a:lnSpc>
              <a:spcAft>
                <a:spcPts val="1200"/>
              </a:spcAft>
              <a:buFont typeface="Arial" pitchFamily="34" charset="0"/>
              <a:buChar char="•"/>
            </a:pPr>
            <a:endParaRPr lang="en-US" altLang="en-US" sz="2800" dirty="0"/>
          </a:p>
          <a:p>
            <a:pPr eaLnBrk="1" hangingPunct="1">
              <a:lnSpc>
                <a:spcPct val="125000"/>
              </a:lnSpc>
              <a:spcAft>
                <a:spcPts val="1200"/>
              </a:spcAft>
              <a:buFont typeface="Arial" pitchFamily="34" charset="0"/>
              <a:buChar char="•"/>
            </a:pPr>
            <a:endParaRPr lang="en-US" altLang="en-US" sz="2800" dirty="0"/>
          </a:p>
        </p:txBody>
      </p:sp>
      <p:pic>
        <p:nvPicPr>
          <p:cNvPr id="5" name="Picture 4"/>
          <p:cNvPicPr>
            <a:picLocks noChangeAspect="1"/>
          </p:cNvPicPr>
          <p:nvPr/>
        </p:nvPicPr>
        <p:blipFill>
          <a:blip r:embed="rId3"/>
          <a:stretch>
            <a:fillRect/>
          </a:stretch>
        </p:blipFill>
        <p:spPr>
          <a:xfrm rot="20490531">
            <a:off x="5231876" y="3797443"/>
            <a:ext cx="3406546" cy="2087800"/>
          </a:xfrm>
          <a:prstGeom prst="rect">
            <a:avLst/>
          </a:prstGeom>
          <a:solidFill>
            <a:srgbClr val="FFFFFF">
              <a:shade val="85000"/>
            </a:srgbClr>
          </a:solidFill>
          <a:ln w="190500" cap="sq">
            <a:noFill/>
            <a:miter lim="800000"/>
          </a:ln>
          <a:effectLst>
            <a:innerShdw dist="50800" dir="18600000">
              <a:prstClr val="black"/>
            </a:innerShdw>
            <a:softEdge rad="114300"/>
          </a:effectLst>
          <a:scene3d>
            <a:camera prst="orthographicFront">
              <a:rot lat="0" lon="0" rev="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9944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711302"/>
            <a:ext cx="6383337" cy="1160611"/>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5400" b="1" dirty="0">
                <a:solidFill>
                  <a:schemeClr val="bg2">
                    <a:lumMod val="25000"/>
                  </a:schemeClr>
                </a:solidFill>
                <a:effectLst>
                  <a:outerShdw blurRad="38100" dist="38100" dir="2700000" algn="tl">
                    <a:srgbClr val="000000">
                      <a:alpha val="43137"/>
                    </a:srgbClr>
                  </a:outerShdw>
                </a:effectLst>
              </a:rPr>
              <a:t>Water Availability</a:t>
            </a:r>
          </a:p>
        </p:txBody>
      </p:sp>
      <p:cxnSp>
        <p:nvCxnSpPr>
          <p:cNvPr id="4" name="Straight Connector 3"/>
          <p:cNvCxnSpPr/>
          <p:nvPr/>
        </p:nvCxnSpPr>
        <p:spPr>
          <a:xfrm flipV="1">
            <a:off x="1801813" y="404812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286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81881" y="514185"/>
            <a:ext cx="7427912" cy="113877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Priority classes for different category water users</a:t>
            </a:r>
          </a:p>
        </p:txBody>
      </p:sp>
      <p:sp>
        <p:nvSpPr>
          <p:cNvPr id="2" name="TextBox 1"/>
          <p:cNvSpPr txBox="1"/>
          <p:nvPr/>
        </p:nvSpPr>
        <p:spPr>
          <a:xfrm>
            <a:off x="1650874" y="4898150"/>
            <a:ext cx="7289926" cy="769441"/>
          </a:xfrm>
          <a:prstGeom prst="rect">
            <a:avLst/>
          </a:prstGeom>
          <a:noFill/>
        </p:spPr>
        <p:txBody>
          <a:bodyPr wrap="square" rtlCol="0">
            <a:spAutoFit/>
          </a:bodyPr>
          <a:lstStyle/>
          <a:p>
            <a:r>
              <a:rPr lang="en-ZA" sz="2200" dirty="0"/>
              <a:t>It is preferable that all irrigators receive the same priority water throughout the AWSS</a:t>
            </a:r>
            <a:endParaRPr lang="en-US" sz="2200" dirty="0"/>
          </a:p>
        </p:txBody>
      </p:sp>
      <p:graphicFrame>
        <p:nvGraphicFramePr>
          <p:cNvPr id="7" name="Table 6"/>
          <p:cNvGraphicFramePr>
            <a:graphicFrameLocks noGrp="1"/>
          </p:cNvGraphicFramePr>
          <p:nvPr>
            <p:extLst>
              <p:ext uri="{D42A27DB-BD31-4B8C-83A1-F6EECF244321}">
                <p14:modId xmlns:p14="http://schemas.microsoft.com/office/powerpoint/2010/main" val="4284495707"/>
              </p:ext>
            </p:extLst>
          </p:nvPr>
        </p:nvGraphicFramePr>
        <p:xfrm>
          <a:off x="101464" y="1899209"/>
          <a:ext cx="8908329" cy="2718689"/>
        </p:xfrm>
        <a:graphic>
          <a:graphicData uri="http://schemas.openxmlformats.org/drawingml/2006/table">
            <a:tbl>
              <a:tblPr firstRow="1" firstCol="1" bandRow="1"/>
              <a:tblGrid>
                <a:gridCol w="2127404">
                  <a:extLst>
                    <a:ext uri="{9D8B030D-6E8A-4147-A177-3AD203B41FA5}">
                      <a16:colId xmlns:a16="http://schemas.microsoft.com/office/drawing/2014/main" val="20000"/>
                    </a:ext>
                  </a:extLst>
                </a:gridCol>
                <a:gridCol w="1689096">
                  <a:extLst>
                    <a:ext uri="{9D8B030D-6E8A-4147-A177-3AD203B41FA5}">
                      <a16:colId xmlns:a16="http://schemas.microsoft.com/office/drawing/2014/main" val="20001"/>
                    </a:ext>
                  </a:extLst>
                </a:gridCol>
                <a:gridCol w="1637123">
                  <a:extLst>
                    <a:ext uri="{9D8B030D-6E8A-4147-A177-3AD203B41FA5}">
                      <a16:colId xmlns:a16="http://schemas.microsoft.com/office/drawing/2014/main" val="20002"/>
                    </a:ext>
                  </a:extLst>
                </a:gridCol>
                <a:gridCol w="1728074">
                  <a:extLst>
                    <a:ext uri="{9D8B030D-6E8A-4147-A177-3AD203B41FA5}">
                      <a16:colId xmlns:a16="http://schemas.microsoft.com/office/drawing/2014/main" val="20003"/>
                    </a:ext>
                  </a:extLst>
                </a:gridCol>
                <a:gridCol w="1726632">
                  <a:extLst>
                    <a:ext uri="{9D8B030D-6E8A-4147-A177-3AD203B41FA5}">
                      <a16:colId xmlns:a16="http://schemas.microsoft.com/office/drawing/2014/main" val="20004"/>
                    </a:ext>
                  </a:extLst>
                </a:gridCol>
              </a:tblGrid>
              <a:tr h="579970">
                <a:tc rowSpan="2">
                  <a:txBody>
                    <a:bodyPr/>
                    <a:lstStyle/>
                    <a:p>
                      <a:pPr algn="ctr">
                        <a:lnSpc>
                          <a:spcPct val="115000"/>
                        </a:lnSpc>
                        <a:spcAft>
                          <a:spcPts val="0"/>
                        </a:spcAft>
                      </a:pPr>
                      <a:r>
                        <a:rPr lang="en-AU" sz="1600" b="1" dirty="0">
                          <a:effectLst/>
                          <a:latin typeface="Arial" panose="020B0604020202020204" pitchFamily="34" charset="0"/>
                          <a:ea typeface="Arial" panose="020B0604020202020204" pitchFamily="34" charset="0"/>
                          <a:cs typeface="Times New Roman" panose="02020603050405020304" pitchFamily="18" charset="0"/>
                        </a:rPr>
                        <a:t>Category</a:t>
                      </a:r>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D5DCE4"/>
                    </a:solidFill>
                  </a:tcPr>
                </a:tc>
                <a:tc gridSpan="4">
                  <a:txBody>
                    <a:bodyPr/>
                    <a:lstStyle/>
                    <a:p>
                      <a:pPr algn="ctr">
                        <a:lnSpc>
                          <a:spcPct val="115000"/>
                        </a:lnSpc>
                        <a:spcAft>
                          <a:spcPts val="0"/>
                        </a:spcAft>
                      </a:pPr>
                      <a:r>
                        <a:rPr lang="en-AU" sz="1600" b="1" dirty="0">
                          <a:effectLst/>
                          <a:latin typeface="Arial" panose="020B0604020202020204" pitchFamily="34" charset="0"/>
                          <a:ea typeface="Arial" panose="020B0604020202020204" pitchFamily="34" charset="0"/>
                          <a:cs typeface="Times New Roman" panose="02020603050405020304" pitchFamily="18" charset="0"/>
                        </a:rPr>
                        <a:t>% of total water requirement allocated to indicated priority</a:t>
                      </a:r>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0"/>
                        </a:spcAft>
                      </a:pPr>
                      <a:r>
                        <a:rPr lang="en-AU" sz="1600" b="1" dirty="0">
                          <a:effectLst/>
                          <a:latin typeface="Arial" panose="020B0604020202020204" pitchFamily="34" charset="0"/>
                          <a:ea typeface="Arial" panose="020B0604020202020204" pitchFamily="34" charset="0"/>
                          <a:cs typeface="Times New Roman" panose="02020603050405020304" pitchFamily="18" charset="0"/>
                        </a:rPr>
                        <a:t>class and acceptable risk of non-supply (assurance of supply)</a:t>
                      </a:r>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36195">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D5DCE4"/>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970">
                <a:tc vMerge="1">
                  <a:txBody>
                    <a:bodyPr/>
                    <a:lstStyle/>
                    <a:p>
                      <a:endParaRPr lang="en-GB"/>
                    </a:p>
                  </a:txBody>
                  <a:tcPr/>
                </a:tc>
                <a:tc>
                  <a:txBody>
                    <a:bodyPr/>
                    <a:lstStyle/>
                    <a:p>
                      <a:pPr algn="ctr">
                        <a:lnSpc>
                          <a:spcPct val="115000"/>
                        </a:lnSpc>
                        <a:spcAft>
                          <a:spcPts val="0"/>
                        </a:spcAft>
                      </a:pPr>
                      <a:r>
                        <a:rPr lang="en-AU" sz="1600" b="1">
                          <a:effectLst/>
                          <a:latin typeface="Arial" panose="020B0604020202020204" pitchFamily="34" charset="0"/>
                          <a:ea typeface="Arial" panose="020B0604020202020204" pitchFamily="34" charset="0"/>
                          <a:cs typeface="Times New Roman" panose="02020603050405020304" pitchFamily="18" charset="0"/>
                        </a:rPr>
                        <a:t>1: 100</a:t>
                      </a:r>
                      <a:r>
                        <a:rPr lang="en-AU" sz="1600" b="1" baseline="30000">
                          <a:effectLst/>
                          <a:latin typeface="Arial" panose="020B0604020202020204" pitchFamily="34" charset="0"/>
                          <a:ea typeface="Arial" panose="020B0604020202020204" pitchFamily="34" charset="0"/>
                          <a:cs typeface="Times New Roman" panose="02020603050405020304" pitchFamily="18" charset="0"/>
                        </a:rPr>
                        <a:t>(1)</a:t>
                      </a:r>
                      <a:r>
                        <a:rPr lang="en-AU" sz="1600" b="1">
                          <a:effectLst/>
                          <a:latin typeface="Arial" panose="020B0604020202020204" pitchFamily="34" charset="0"/>
                          <a:ea typeface="Arial" panose="020B0604020202020204" pitchFamily="34" charset="0"/>
                          <a:cs typeface="Times New Roman" panose="02020603050405020304" pitchFamily="18" charset="0"/>
                        </a:rPr>
                        <a:t> year</a:t>
                      </a:r>
                      <a:endParaRPr lang="en-GB" sz="160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0"/>
                        </a:spcAft>
                      </a:pPr>
                      <a:r>
                        <a:rPr lang="en-AU" sz="1600" b="1">
                          <a:effectLst/>
                          <a:latin typeface="Arial" panose="020B0604020202020204" pitchFamily="34" charset="0"/>
                          <a:ea typeface="Arial" panose="020B0604020202020204" pitchFamily="34" charset="0"/>
                          <a:cs typeface="Times New Roman" panose="02020603050405020304" pitchFamily="18" charset="0"/>
                        </a:rPr>
                        <a:t>(99%)</a:t>
                      </a:r>
                      <a:endParaRPr lang="en-GB"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36195">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D5DCE4"/>
                    </a:solidFill>
                  </a:tcPr>
                </a:tc>
                <a:tc>
                  <a:txBody>
                    <a:bodyPr/>
                    <a:lstStyle/>
                    <a:p>
                      <a:pPr algn="ctr">
                        <a:lnSpc>
                          <a:spcPct val="115000"/>
                        </a:lnSpc>
                        <a:spcAft>
                          <a:spcPts val="0"/>
                        </a:spcAft>
                      </a:pPr>
                      <a:r>
                        <a:rPr lang="en-AU" sz="1600" b="1">
                          <a:effectLst/>
                          <a:latin typeface="Arial" panose="020B0604020202020204" pitchFamily="34" charset="0"/>
                          <a:ea typeface="Arial" panose="020B0604020202020204" pitchFamily="34" charset="0"/>
                          <a:cs typeface="Times New Roman" panose="02020603050405020304" pitchFamily="18" charset="0"/>
                        </a:rPr>
                        <a:t>1: 50 year</a:t>
                      </a:r>
                      <a:endParaRPr lang="en-GB" sz="160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0"/>
                        </a:spcAft>
                      </a:pPr>
                      <a:r>
                        <a:rPr lang="en-AU" sz="1600" b="1">
                          <a:effectLst/>
                          <a:latin typeface="Arial" panose="020B0604020202020204" pitchFamily="34" charset="0"/>
                          <a:ea typeface="Arial" panose="020B0604020202020204" pitchFamily="34" charset="0"/>
                          <a:cs typeface="Times New Roman" panose="02020603050405020304" pitchFamily="18" charset="0"/>
                        </a:rPr>
                        <a:t>(98%)</a:t>
                      </a:r>
                      <a:endParaRPr lang="en-GB"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36195">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D5DCE4"/>
                    </a:solidFill>
                  </a:tcPr>
                </a:tc>
                <a:tc>
                  <a:txBody>
                    <a:bodyPr/>
                    <a:lstStyle/>
                    <a:p>
                      <a:pPr algn="ctr">
                        <a:lnSpc>
                          <a:spcPct val="115000"/>
                        </a:lnSpc>
                        <a:spcAft>
                          <a:spcPts val="0"/>
                        </a:spcAft>
                      </a:pPr>
                      <a:r>
                        <a:rPr lang="en-AU" sz="1600" b="1">
                          <a:effectLst/>
                          <a:latin typeface="Arial" panose="020B0604020202020204" pitchFamily="34" charset="0"/>
                          <a:ea typeface="Arial" panose="020B0604020202020204" pitchFamily="34" charset="0"/>
                          <a:cs typeface="Times New Roman" panose="02020603050405020304" pitchFamily="18" charset="0"/>
                        </a:rPr>
                        <a:t>1: 10 year</a:t>
                      </a:r>
                      <a:endParaRPr lang="en-GB" sz="160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0"/>
                        </a:spcAft>
                      </a:pPr>
                      <a:r>
                        <a:rPr lang="en-AU" sz="1600" b="1">
                          <a:effectLst/>
                          <a:latin typeface="Arial" panose="020B0604020202020204" pitchFamily="34" charset="0"/>
                          <a:ea typeface="Arial" panose="020B0604020202020204" pitchFamily="34" charset="0"/>
                          <a:cs typeface="Times New Roman" panose="02020603050405020304" pitchFamily="18" charset="0"/>
                        </a:rPr>
                        <a:t>(90%)</a:t>
                      </a:r>
                      <a:endParaRPr lang="en-GB"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36195">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D5DCE4"/>
                    </a:solidFill>
                  </a:tcPr>
                </a:tc>
                <a:tc>
                  <a:txBody>
                    <a:bodyPr/>
                    <a:lstStyle/>
                    <a:p>
                      <a:pPr algn="ctr">
                        <a:lnSpc>
                          <a:spcPct val="115000"/>
                        </a:lnSpc>
                        <a:spcAft>
                          <a:spcPts val="0"/>
                        </a:spcAft>
                      </a:pPr>
                      <a:r>
                        <a:rPr lang="en-AU" sz="1600" b="1" dirty="0">
                          <a:effectLst/>
                          <a:latin typeface="Arial" panose="020B0604020202020204" pitchFamily="34" charset="0"/>
                          <a:ea typeface="Arial" panose="020B0604020202020204" pitchFamily="34" charset="0"/>
                          <a:cs typeface="Times New Roman" panose="02020603050405020304" pitchFamily="18" charset="0"/>
                        </a:rPr>
                        <a:t>1: 5 year</a:t>
                      </a:r>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0"/>
                        </a:spcAft>
                      </a:pPr>
                      <a:r>
                        <a:rPr lang="en-AU" sz="1600" b="1" dirty="0">
                          <a:effectLst/>
                          <a:latin typeface="Arial" panose="020B0604020202020204" pitchFamily="34" charset="0"/>
                          <a:ea typeface="Arial" panose="020B0604020202020204" pitchFamily="34" charset="0"/>
                          <a:cs typeface="Times New Roman" panose="02020603050405020304" pitchFamily="18" charset="0"/>
                        </a:rPr>
                        <a:t>(80%)</a:t>
                      </a:r>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36195">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D5DCE4"/>
                    </a:solidFill>
                  </a:tcPr>
                </a:tc>
                <a:extLst>
                  <a:ext uri="{0D108BD9-81ED-4DB2-BD59-A6C34878D82A}">
                    <a16:rowId xmlns:a16="http://schemas.microsoft.com/office/drawing/2014/main" val="10001"/>
                  </a:ext>
                </a:extLst>
              </a:tr>
              <a:tr h="295903">
                <a:tc>
                  <a:txBody>
                    <a:bodyPr/>
                    <a:lstStyle/>
                    <a:p>
                      <a:pP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Irrigation </a:t>
                      </a:r>
                      <a:r>
                        <a:rPr lang="en-GB" sz="16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Gamtoos</a:t>
                      </a: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algn="ctr">
                        <a:spcAft>
                          <a:spcPts val="0"/>
                        </a:spcAft>
                      </a:pPr>
                      <a:r>
                        <a:rPr lang="en-GB" sz="16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30</a:t>
                      </a:r>
                      <a:endParaRPr lang="en-GB"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20</a:t>
                      </a:r>
                      <a:endParaRPr lang="en-GB"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20</a:t>
                      </a:r>
                      <a:endParaRPr lang="en-GB"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30</a:t>
                      </a:r>
                      <a:endParaRPr lang="en-GB"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extLst>
                  <a:ext uri="{0D108BD9-81ED-4DB2-BD59-A6C34878D82A}">
                    <a16:rowId xmlns:a16="http://schemas.microsoft.com/office/drawing/2014/main" val="10002"/>
                  </a:ext>
                </a:extLst>
              </a:tr>
              <a:tr h="295903">
                <a:tc>
                  <a:txBody>
                    <a:bodyPr/>
                    <a:lstStyle/>
                    <a:p>
                      <a:pP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Irrigation Other </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algn="ctr">
                        <a:spcAft>
                          <a:spcPts val="0"/>
                        </a:spcAft>
                      </a:pPr>
                      <a:r>
                        <a:rPr lang="en-GB" sz="1600">
                          <a:solidFill>
                            <a:srgbClr val="FF0000"/>
                          </a:solidFill>
                          <a:effectLst/>
                          <a:latin typeface="Arial" panose="020B0604020202020204" pitchFamily="34" charset="0"/>
                          <a:ea typeface="Arial" panose="020B0604020202020204" pitchFamily="34" charset="0"/>
                          <a:cs typeface="Times New Roman" panose="02020603050405020304" pitchFamily="18" charset="0"/>
                        </a:rPr>
                        <a:t>20</a:t>
                      </a:r>
                      <a:endParaRPr lang="en-GB" sz="24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FF0000"/>
                          </a:solidFill>
                          <a:effectLst/>
                          <a:latin typeface="Arial" panose="020B0604020202020204" pitchFamily="34" charset="0"/>
                          <a:ea typeface="Arial" panose="020B0604020202020204" pitchFamily="34" charset="0"/>
                          <a:cs typeface="Times New Roman" panose="02020603050405020304" pitchFamily="18" charset="0"/>
                        </a:rPr>
                        <a:t>20</a:t>
                      </a:r>
                      <a:endParaRPr lang="en-GB" sz="24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FF0000"/>
                          </a:solidFill>
                          <a:effectLst/>
                          <a:latin typeface="Arial" panose="020B0604020202020204" pitchFamily="34" charset="0"/>
                          <a:ea typeface="Arial" panose="020B0604020202020204" pitchFamily="34" charset="0"/>
                          <a:cs typeface="Times New Roman" panose="02020603050405020304" pitchFamily="18" charset="0"/>
                        </a:rPr>
                        <a:t>20</a:t>
                      </a:r>
                      <a:endParaRPr lang="en-GB" sz="24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40</a:t>
                      </a:r>
                      <a:endParaRPr lang="en-GB"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extLst>
                  <a:ext uri="{0D108BD9-81ED-4DB2-BD59-A6C34878D82A}">
                    <a16:rowId xmlns:a16="http://schemas.microsoft.com/office/drawing/2014/main" val="10003"/>
                  </a:ext>
                </a:extLst>
              </a:tr>
              <a:tr h="295903">
                <a:tc>
                  <a:txBody>
                    <a:bodyPr/>
                    <a:lstStyle/>
                    <a:p>
                      <a:pP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Urban </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extLst>
                  <a:ext uri="{0D108BD9-81ED-4DB2-BD59-A6C34878D82A}">
                    <a16:rowId xmlns:a16="http://schemas.microsoft.com/office/drawing/2014/main" val="10004"/>
                  </a:ext>
                </a:extLst>
              </a:tr>
              <a:tr h="295903">
                <a:tc>
                  <a:txBody>
                    <a:bodyPr/>
                    <a:lstStyle/>
                    <a:p>
                      <a:pP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Losses </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extLst>
                  <a:ext uri="{0D108BD9-81ED-4DB2-BD59-A6C34878D82A}">
                    <a16:rowId xmlns:a16="http://schemas.microsoft.com/office/drawing/2014/main" val="10005"/>
                  </a:ext>
                </a:extLst>
              </a:tr>
              <a:tr h="295903">
                <a:tc>
                  <a:txBody>
                    <a:bodyPr/>
                    <a:lstStyle/>
                    <a:p>
                      <a:pP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Environmental </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algn="ct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100</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17780" marB="36195"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555626"/>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Groundwater</a:t>
            </a:r>
          </a:p>
        </p:txBody>
      </p:sp>
      <p:graphicFrame>
        <p:nvGraphicFramePr>
          <p:cNvPr id="2" name="Table 1"/>
          <p:cNvGraphicFramePr>
            <a:graphicFrameLocks noGrp="1"/>
          </p:cNvGraphicFramePr>
          <p:nvPr>
            <p:extLst>
              <p:ext uri="{D42A27DB-BD31-4B8C-83A1-F6EECF244321}">
                <p14:modId xmlns:p14="http://schemas.microsoft.com/office/powerpoint/2010/main" val="3378354574"/>
              </p:ext>
            </p:extLst>
          </p:nvPr>
        </p:nvGraphicFramePr>
        <p:xfrm>
          <a:off x="1083469" y="2122488"/>
          <a:ext cx="7297737" cy="3503610"/>
        </p:xfrm>
        <a:graphic>
          <a:graphicData uri="http://schemas.openxmlformats.org/drawingml/2006/table">
            <a:tbl>
              <a:tblPr firstRow="1" firstCol="1" bandRow="1">
                <a:tableStyleId>{5C22544A-7EE6-4342-B048-85BDC9FD1C3A}</a:tableStyleId>
              </a:tblPr>
              <a:tblGrid>
                <a:gridCol w="1893511">
                  <a:extLst>
                    <a:ext uri="{9D8B030D-6E8A-4147-A177-3AD203B41FA5}">
                      <a16:colId xmlns:a16="http://schemas.microsoft.com/office/drawing/2014/main" val="20000"/>
                    </a:ext>
                  </a:extLst>
                </a:gridCol>
                <a:gridCol w="1801070">
                  <a:extLst>
                    <a:ext uri="{9D8B030D-6E8A-4147-A177-3AD203B41FA5}">
                      <a16:colId xmlns:a16="http://schemas.microsoft.com/office/drawing/2014/main" val="20001"/>
                    </a:ext>
                  </a:extLst>
                </a:gridCol>
                <a:gridCol w="1801070">
                  <a:extLst>
                    <a:ext uri="{9D8B030D-6E8A-4147-A177-3AD203B41FA5}">
                      <a16:colId xmlns:a16="http://schemas.microsoft.com/office/drawing/2014/main" val="20002"/>
                    </a:ext>
                  </a:extLst>
                </a:gridCol>
                <a:gridCol w="1802086">
                  <a:extLst>
                    <a:ext uri="{9D8B030D-6E8A-4147-A177-3AD203B41FA5}">
                      <a16:colId xmlns:a16="http://schemas.microsoft.com/office/drawing/2014/main" val="20003"/>
                    </a:ext>
                  </a:extLst>
                </a:gridCol>
              </a:tblGrid>
              <a:tr h="637020">
                <a:tc>
                  <a:txBody>
                    <a:bodyPr/>
                    <a:lstStyle/>
                    <a:p>
                      <a:pPr marL="0" marR="0" algn="ctr">
                        <a:spcBef>
                          <a:spcPts val="0"/>
                        </a:spcBef>
                        <a:spcAft>
                          <a:spcPts val="0"/>
                        </a:spcAft>
                      </a:pPr>
                      <a:r>
                        <a:rPr lang="en-GB" sz="2000" dirty="0">
                          <a:solidFill>
                            <a:schemeClr val="tx1"/>
                          </a:solidFill>
                          <a:effectLst/>
                        </a:rPr>
                        <a:t>Groundwater intervention</a:t>
                      </a:r>
                      <a:endPar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GB" sz="2000" dirty="0">
                          <a:solidFill>
                            <a:schemeClr val="tx1"/>
                          </a:solidFill>
                          <a:effectLst/>
                        </a:rPr>
                        <a:t>Lower estimate</a:t>
                      </a:r>
                    </a:p>
                    <a:p>
                      <a:pPr marL="0" marR="0" algn="ctr">
                        <a:spcBef>
                          <a:spcPts val="0"/>
                        </a:spcBef>
                        <a:spcAft>
                          <a:spcPts val="0"/>
                        </a:spcAft>
                      </a:pPr>
                      <a:r>
                        <a:rPr lang="en-GB" sz="2000" dirty="0">
                          <a:solidFill>
                            <a:schemeClr val="tx1"/>
                          </a:solidFill>
                          <a:effectLst/>
                        </a:rPr>
                        <a:t>(million m</a:t>
                      </a:r>
                      <a:r>
                        <a:rPr lang="en-GB" sz="2000" baseline="30000" dirty="0">
                          <a:solidFill>
                            <a:schemeClr val="tx1"/>
                          </a:solidFill>
                          <a:effectLst/>
                        </a:rPr>
                        <a:t>3</a:t>
                      </a:r>
                      <a:r>
                        <a:rPr lang="en-GB" sz="2000" dirty="0">
                          <a:solidFill>
                            <a:schemeClr val="tx1"/>
                          </a:solidFill>
                          <a:effectLst/>
                        </a:rPr>
                        <a:t>/a)</a:t>
                      </a:r>
                      <a:endPar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GB" sz="2000" dirty="0">
                          <a:solidFill>
                            <a:schemeClr val="tx1"/>
                          </a:solidFill>
                          <a:effectLst/>
                        </a:rPr>
                        <a:t>Upper estimate</a:t>
                      </a:r>
                    </a:p>
                    <a:p>
                      <a:pPr marL="0" marR="0" algn="ctr">
                        <a:spcBef>
                          <a:spcPts val="0"/>
                        </a:spcBef>
                        <a:spcAft>
                          <a:spcPts val="0"/>
                        </a:spcAft>
                      </a:pPr>
                      <a:r>
                        <a:rPr lang="en-GB" sz="2000" dirty="0">
                          <a:solidFill>
                            <a:schemeClr val="tx1"/>
                          </a:solidFill>
                          <a:effectLst/>
                        </a:rPr>
                        <a:t>(million m</a:t>
                      </a:r>
                      <a:r>
                        <a:rPr lang="en-GB" sz="2000" baseline="30000" dirty="0">
                          <a:solidFill>
                            <a:schemeClr val="tx1"/>
                          </a:solidFill>
                          <a:effectLst/>
                        </a:rPr>
                        <a:t>3</a:t>
                      </a:r>
                      <a:r>
                        <a:rPr lang="en-GB" sz="2000" dirty="0">
                          <a:solidFill>
                            <a:schemeClr val="tx1"/>
                          </a:solidFill>
                          <a:effectLst/>
                        </a:rPr>
                        <a:t>/a)</a:t>
                      </a:r>
                      <a:endPar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GB" sz="2000" dirty="0">
                          <a:solidFill>
                            <a:schemeClr val="tx1"/>
                          </a:solidFill>
                          <a:effectLst/>
                        </a:rPr>
                        <a:t>Assumed yield</a:t>
                      </a:r>
                    </a:p>
                    <a:p>
                      <a:pPr marL="0" marR="0" algn="ctr">
                        <a:spcBef>
                          <a:spcPts val="0"/>
                        </a:spcBef>
                        <a:spcAft>
                          <a:spcPts val="0"/>
                        </a:spcAft>
                      </a:pPr>
                      <a:r>
                        <a:rPr lang="en-GB" sz="2000" dirty="0">
                          <a:solidFill>
                            <a:schemeClr val="tx1"/>
                          </a:solidFill>
                          <a:effectLst/>
                        </a:rPr>
                        <a:t>(million m</a:t>
                      </a:r>
                      <a:r>
                        <a:rPr lang="en-GB" sz="2000" baseline="30000" dirty="0">
                          <a:solidFill>
                            <a:schemeClr val="tx1"/>
                          </a:solidFill>
                          <a:effectLst/>
                        </a:rPr>
                        <a:t>3</a:t>
                      </a:r>
                      <a:r>
                        <a:rPr lang="en-GB" sz="2000" dirty="0">
                          <a:solidFill>
                            <a:schemeClr val="tx1"/>
                          </a:solidFill>
                          <a:effectLst/>
                        </a:rPr>
                        <a:t>/a)</a:t>
                      </a:r>
                      <a:endPar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18510">
                <a:tc>
                  <a:txBody>
                    <a:bodyPr/>
                    <a:lstStyle/>
                    <a:p>
                      <a:pPr marL="0" marR="0">
                        <a:spcBef>
                          <a:spcPts val="0"/>
                        </a:spcBef>
                        <a:spcAft>
                          <a:spcPts val="0"/>
                        </a:spcAft>
                      </a:pPr>
                      <a:r>
                        <a:rPr lang="en-GB" sz="2000">
                          <a:solidFill>
                            <a:schemeClr val="tx1"/>
                          </a:solidFill>
                          <a:effectLst/>
                        </a:rPr>
                        <a:t>Coega Fault</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6</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8</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8</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8510">
                <a:tc>
                  <a:txBody>
                    <a:bodyPr/>
                    <a:lstStyle/>
                    <a:p>
                      <a:pPr marL="0" marR="0">
                        <a:spcBef>
                          <a:spcPts val="0"/>
                        </a:spcBef>
                        <a:spcAft>
                          <a:spcPts val="0"/>
                        </a:spcAft>
                      </a:pPr>
                      <a:r>
                        <a:rPr lang="en-GB" sz="2000">
                          <a:solidFill>
                            <a:schemeClr val="tx1"/>
                          </a:solidFill>
                          <a:effectLst/>
                        </a:rPr>
                        <a:t>Churchill Dam</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2</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3</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8510">
                <a:tc>
                  <a:txBody>
                    <a:bodyPr/>
                    <a:lstStyle/>
                    <a:p>
                      <a:pPr marL="0" marR="0">
                        <a:spcBef>
                          <a:spcPts val="0"/>
                        </a:spcBef>
                        <a:spcAft>
                          <a:spcPts val="0"/>
                        </a:spcAft>
                      </a:pPr>
                      <a:r>
                        <a:rPr lang="en-GB" sz="2000">
                          <a:solidFill>
                            <a:schemeClr val="tx1"/>
                          </a:solidFill>
                          <a:effectLst/>
                        </a:rPr>
                        <a:t>Moregrove Fault</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0.8</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1.6</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1</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8510">
                <a:tc>
                  <a:txBody>
                    <a:bodyPr/>
                    <a:lstStyle/>
                    <a:p>
                      <a:pPr marL="0" marR="0">
                        <a:spcBef>
                          <a:spcPts val="0"/>
                        </a:spcBef>
                        <a:spcAft>
                          <a:spcPts val="0"/>
                        </a:spcAft>
                      </a:pPr>
                      <a:r>
                        <a:rPr lang="en-GB" sz="2000">
                          <a:solidFill>
                            <a:schemeClr val="tx1"/>
                          </a:solidFill>
                          <a:effectLst/>
                        </a:rPr>
                        <a:t>Bushy Park</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2</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18510">
                <a:tc>
                  <a:txBody>
                    <a:bodyPr/>
                    <a:lstStyle/>
                    <a:p>
                      <a:pPr marL="0" marR="0">
                        <a:spcBef>
                          <a:spcPts val="0"/>
                        </a:spcBef>
                        <a:spcAft>
                          <a:spcPts val="0"/>
                        </a:spcAft>
                      </a:pPr>
                      <a:r>
                        <a:rPr lang="en-GB" sz="2000">
                          <a:solidFill>
                            <a:schemeClr val="tx1"/>
                          </a:solidFill>
                          <a:effectLst/>
                        </a:rPr>
                        <a:t>Jeffreys Arch</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6</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9</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7</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18510">
                <a:tc>
                  <a:txBody>
                    <a:bodyPr/>
                    <a:lstStyle/>
                    <a:p>
                      <a:pPr marL="0" marR="0">
                        <a:spcBef>
                          <a:spcPts val="0"/>
                        </a:spcBef>
                        <a:spcAft>
                          <a:spcPts val="0"/>
                        </a:spcAft>
                      </a:pPr>
                      <a:r>
                        <a:rPr lang="en-GB" sz="2000">
                          <a:solidFill>
                            <a:schemeClr val="tx1"/>
                          </a:solidFill>
                          <a:effectLst/>
                        </a:rPr>
                        <a:t>Van Stadens</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18510">
                <a:tc>
                  <a:txBody>
                    <a:bodyPr/>
                    <a:lstStyle/>
                    <a:p>
                      <a:pPr marL="0" marR="0">
                        <a:spcBef>
                          <a:spcPts val="0"/>
                        </a:spcBef>
                        <a:spcAft>
                          <a:spcPts val="0"/>
                        </a:spcAft>
                      </a:pPr>
                      <a:r>
                        <a:rPr lang="en-GB" sz="2000">
                          <a:solidFill>
                            <a:schemeClr val="tx1"/>
                          </a:solidFill>
                          <a:effectLst/>
                        </a:rPr>
                        <a:t>Gamtoos Valley</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2</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3</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18510">
                <a:tc>
                  <a:txBody>
                    <a:bodyPr/>
                    <a:lstStyle/>
                    <a:p>
                      <a:pPr marL="0" marR="0">
                        <a:spcBef>
                          <a:spcPts val="0"/>
                        </a:spcBef>
                        <a:spcAft>
                          <a:spcPts val="0"/>
                        </a:spcAft>
                      </a:pPr>
                      <a:r>
                        <a:rPr lang="en-GB" sz="2000">
                          <a:solidFill>
                            <a:schemeClr val="tx1"/>
                          </a:solidFill>
                          <a:effectLst/>
                        </a:rPr>
                        <a:t>Kruisrivier</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0.4</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1</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a:solidFill>
                            <a:schemeClr val="tx1"/>
                          </a:solidFill>
                          <a:effectLst/>
                        </a:rPr>
                        <a:t>0.5</a:t>
                      </a:r>
                      <a:endParaRPr lang="en-GB"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18510">
                <a:tc>
                  <a:txBody>
                    <a:bodyPr/>
                    <a:lstStyle/>
                    <a:p>
                      <a:pPr marL="0" marR="0">
                        <a:spcBef>
                          <a:spcPts val="0"/>
                        </a:spcBef>
                        <a:spcAft>
                          <a:spcPts val="0"/>
                        </a:spcAft>
                      </a:pPr>
                      <a:r>
                        <a:rPr lang="en-GB" sz="2000" dirty="0">
                          <a:solidFill>
                            <a:schemeClr val="tx1"/>
                          </a:solidFill>
                          <a:effectLst/>
                        </a:rPr>
                        <a:t>Total</a:t>
                      </a:r>
                      <a:endPar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b="1" dirty="0">
                          <a:solidFill>
                            <a:schemeClr val="tx1"/>
                          </a:solidFill>
                          <a:effectLst/>
                        </a:rPr>
                        <a:t>23.2</a:t>
                      </a:r>
                      <a:endParaRPr lang="en-GB"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b="1" dirty="0">
                          <a:solidFill>
                            <a:schemeClr val="tx1"/>
                          </a:solidFill>
                          <a:effectLst/>
                        </a:rPr>
                        <a:t>35.6</a:t>
                      </a:r>
                      <a:endParaRPr lang="en-GB"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GB" sz="2000" b="1" dirty="0">
                          <a:solidFill>
                            <a:schemeClr val="tx1"/>
                          </a:solidFill>
                          <a:effectLst/>
                        </a:rPr>
                        <a:t>30.5</a:t>
                      </a:r>
                      <a:endParaRPr lang="en-GB"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3" name="TextBox 2"/>
          <p:cNvSpPr txBox="1"/>
          <p:nvPr/>
        </p:nvSpPr>
        <p:spPr>
          <a:xfrm>
            <a:off x="4636654" y="615492"/>
            <a:ext cx="4192588" cy="707886"/>
          </a:xfrm>
          <a:prstGeom prst="rect">
            <a:avLst/>
          </a:prstGeom>
          <a:noFill/>
        </p:spPr>
        <p:txBody>
          <a:bodyPr wrap="square" rtlCol="0">
            <a:spAutoFit/>
          </a:bodyPr>
          <a:lstStyle/>
          <a:p>
            <a:r>
              <a:rPr lang="en-ZA" sz="2000" dirty="0"/>
              <a:t>Summary of potential groundwater yields used in strategy</a:t>
            </a:r>
            <a:endParaRPr lang="en-GB" sz="2000" dirty="0"/>
          </a:p>
        </p:txBody>
      </p:sp>
    </p:spTree>
    <p:extLst>
      <p:ext uri="{BB962C8B-B14F-4D97-AF65-F5344CB8AC3E}">
        <p14:creationId xmlns:p14="http://schemas.microsoft.com/office/powerpoint/2010/main" val="2649206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247849"/>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Groundwater</a:t>
            </a:r>
          </a:p>
        </p:txBody>
      </p:sp>
      <p:sp>
        <p:nvSpPr>
          <p:cNvPr id="3" name="TextBox 2"/>
          <p:cNvSpPr txBox="1"/>
          <p:nvPr/>
        </p:nvSpPr>
        <p:spPr>
          <a:xfrm>
            <a:off x="4622800" y="247849"/>
            <a:ext cx="4312660" cy="707886"/>
          </a:xfrm>
          <a:prstGeom prst="rect">
            <a:avLst/>
          </a:prstGeom>
          <a:noFill/>
        </p:spPr>
        <p:txBody>
          <a:bodyPr wrap="square" rtlCol="0">
            <a:spAutoFit/>
          </a:bodyPr>
          <a:lstStyle/>
          <a:p>
            <a:r>
              <a:rPr lang="en-US" sz="2000" dirty="0"/>
              <a:t>Estimated borehole yields for NMBM from currently-planned boreholes</a:t>
            </a:r>
            <a:endParaRPr lang="en-GB" sz="2000" dirty="0"/>
          </a:p>
        </p:txBody>
      </p:sp>
      <p:graphicFrame>
        <p:nvGraphicFramePr>
          <p:cNvPr id="7" name="Table 6">
            <a:extLst>
              <a:ext uri="{FF2B5EF4-FFF2-40B4-BE49-F238E27FC236}">
                <a16:creationId xmlns:a16="http://schemas.microsoft.com/office/drawing/2014/main" id="{5EC0A788-6F86-4F70-9D66-D32C29D415AE}"/>
              </a:ext>
            </a:extLst>
          </p:cNvPr>
          <p:cNvGraphicFramePr>
            <a:graphicFrameLocks noGrp="1"/>
          </p:cNvGraphicFramePr>
          <p:nvPr>
            <p:extLst>
              <p:ext uri="{D42A27DB-BD31-4B8C-83A1-F6EECF244321}">
                <p14:modId xmlns:p14="http://schemas.microsoft.com/office/powerpoint/2010/main" val="1899419351"/>
              </p:ext>
            </p:extLst>
          </p:nvPr>
        </p:nvGraphicFramePr>
        <p:xfrm>
          <a:off x="0" y="1240672"/>
          <a:ext cx="9144000" cy="4205871"/>
        </p:xfrm>
        <a:graphic>
          <a:graphicData uri="http://schemas.openxmlformats.org/drawingml/2006/table">
            <a:tbl>
              <a:tblPr firstRow="1" firstCol="1" bandRow="1"/>
              <a:tblGrid>
                <a:gridCol w="3283650">
                  <a:extLst>
                    <a:ext uri="{9D8B030D-6E8A-4147-A177-3AD203B41FA5}">
                      <a16:colId xmlns:a16="http://schemas.microsoft.com/office/drawing/2014/main" val="2060230231"/>
                    </a:ext>
                  </a:extLst>
                </a:gridCol>
                <a:gridCol w="2429458">
                  <a:extLst>
                    <a:ext uri="{9D8B030D-6E8A-4147-A177-3AD203B41FA5}">
                      <a16:colId xmlns:a16="http://schemas.microsoft.com/office/drawing/2014/main" val="3375274786"/>
                    </a:ext>
                  </a:extLst>
                </a:gridCol>
                <a:gridCol w="1430042">
                  <a:extLst>
                    <a:ext uri="{9D8B030D-6E8A-4147-A177-3AD203B41FA5}">
                      <a16:colId xmlns:a16="http://schemas.microsoft.com/office/drawing/2014/main" val="3757541838"/>
                    </a:ext>
                  </a:extLst>
                </a:gridCol>
                <a:gridCol w="1000425">
                  <a:extLst>
                    <a:ext uri="{9D8B030D-6E8A-4147-A177-3AD203B41FA5}">
                      <a16:colId xmlns:a16="http://schemas.microsoft.com/office/drawing/2014/main" val="226269572"/>
                    </a:ext>
                  </a:extLst>
                </a:gridCol>
                <a:gridCol w="1000425">
                  <a:extLst>
                    <a:ext uri="{9D8B030D-6E8A-4147-A177-3AD203B41FA5}">
                      <a16:colId xmlns:a16="http://schemas.microsoft.com/office/drawing/2014/main" val="3799240518"/>
                    </a:ext>
                  </a:extLst>
                </a:gridCol>
              </a:tblGrid>
              <a:tr h="829425">
                <a:tc>
                  <a:txBody>
                    <a:bodyPr/>
                    <a:lstStyle/>
                    <a:p>
                      <a:pPr marL="230188" indent="0"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Area</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230188" indent="0"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Aquifer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Production boreholes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Mℓ/day</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million m</a:t>
                      </a:r>
                      <a:r>
                        <a:rPr lang="en-ZA" sz="16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21346507"/>
                  </a:ext>
                </a:extLst>
              </a:tr>
              <a:tr h="207357">
                <a:tc>
                  <a:txBody>
                    <a:bodyPr/>
                    <a:lstStyle/>
                    <a:p>
                      <a:pPr algn="l">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Wellfields</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9302193"/>
                  </a:ext>
                </a:extLst>
              </a:tr>
              <a:tr h="207357">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Coega Kop</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Coega</a:t>
                      </a: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Fault - TMG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3268258"/>
                  </a:ext>
                </a:extLst>
              </a:tr>
              <a:tr h="207357">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Uitenhage</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Coega</a:t>
                      </a: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Fault -TMG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992797"/>
                  </a:ext>
                </a:extLst>
              </a:tr>
              <a:tr h="268964">
                <a:tc>
                  <a:txBody>
                    <a:bodyPr/>
                    <a:lstStyle/>
                    <a:p>
                      <a:pPr algn="l">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Churchill Dam (</a:t>
                      </a:r>
                      <a:r>
                        <a:rPr lang="en-ZA" sz="16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NMBM property</a:t>
                      </a: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Folded TMG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5245565"/>
                  </a:ext>
                </a:extLst>
              </a:tr>
              <a:tr h="207357">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Bushy Park (West)</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521336"/>
                  </a:ext>
                </a:extLst>
              </a:tr>
              <a:tr h="227584">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Moregrove</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Moregrove</a:t>
                      </a: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Fault - TMG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28309482"/>
                  </a:ext>
                </a:extLst>
              </a:tr>
              <a:tr h="207357">
                <a:tc>
                  <a:txBody>
                    <a:bodyPr/>
                    <a:lstStyle/>
                    <a:p>
                      <a:pPr algn="l">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wellfields</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69445488"/>
                  </a:ext>
                </a:extLst>
              </a:tr>
              <a:tr h="207357">
                <a:tc>
                  <a:txBody>
                    <a:bodyPr/>
                    <a:lstStyle/>
                    <a:p>
                      <a:pPr algn="l">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Individual boreholes</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62894683"/>
                  </a:ext>
                </a:extLst>
              </a:tr>
              <a:tr h="207357">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Individual Boreholes</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Mostly TMG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94911946"/>
                  </a:ext>
                </a:extLst>
              </a:tr>
              <a:tr h="285959">
                <a:tc>
                  <a:txBody>
                    <a:bodyPr/>
                    <a:lstStyle/>
                    <a:p>
                      <a:pPr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wellfields &amp; individual Bhs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162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2018390"/>
                  </a:ext>
                </a:extLst>
              </a:tr>
              <a:tr h="286327">
                <a:tc>
                  <a:txBody>
                    <a:bodyPr/>
                    <a:lstStyle/>
                    <a:p>
                      <a:pPr algn="l">
                        <a:lnSpc>
                          <a:spcPct val="115000"/>
                        </a:lnSpc>
                        <a:spcAft>
                          <a:spcPts val="0"/>
                        </a:spcAft>
                      </a:pPr>
                      <a:r>
                        <a:rPr lang="en-ZA" sz="1600" dirty="0">
                          <a:effectLst/>
                          <a:latin typeface="Arial" panose="020B0604020202020204" pitchFamily="34" charset="0"/>
                          <a:ea typeface="Times New Roman" panose="02020603050405020304" pitchFamily="18" charset="0"/>
                          <a:cs typeface="Arial" panose="020B0604020202020204" pitchFamily="34" charset="0"/>
                        </a:rPr>
                        <a:t>Churchill Dam (</a:t>
                      </a:r>
                      <a:r>
                        <a:rPr lang="en-ZA" sz="1600" dirty="0">
                          <a:effectLst/>
                          <a:latin typeface="Arial Narrow" panose="020B0606020202030204" pitchFamily="34" charset="0"/>
                          <a:ea typeface="Times New Roman" panose="02020603050405020304" pitchFamily="18" charset="0"/>
                          <a:cs typeface="Arial" panose="020B0604020202020204" pitchFamily="34" charset="0"/>
                        </a:rPr>
                        <a:t>CHD Pipeline</a:t>
                      </a:r>
                      <a:r>
                        <a:rPr lang="en-ZA" sz="1600" dirty="0">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a:effectLst/>
                          <a:latin typeface="Arial" panose="020B0604020202020204" pitchFamily="34" charset="0"/>
                          <a:ea typeface="Times New Roman" panose="02020603050405020304" pitchFamily="18" charset="0"/>
                          <a:cs typeface="Arial" panose="020B0604020202020204" pitchFamily="34" charset="0"/>
                        </a:rPr>
                        <a:t>Folded TMG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effectLst/>
                          <a:latin typeface="Arial" panose="020B0604020202020204" pitchFamily="34" charset="0"/>
                          <a:ea typeface="Times New Roman" panose="02020603050405020304" pitchFamily="18" charset="0"/>
                          <a:cs typeface="Arial" panose="020B0604020202020204" pitchFamily="34" charset="0"/>
                        </a:rPr>
                        <a:t>6</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effectLst/>
                          <a:latin typeface="Arial" panose="020B0604020202020204" pitchFamily="34" charset="0"/>
                          <a:ea typeface="Times New Roman" panose="02020603050405020304" pitchFamily="18" charset="0"/>
                          <a:cs typeface="Arial" panose="020B0604020202020204" pitchFamily="34" charset="0"/>
                        </a:rPr>
                        <a:t>4.1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effectLst/>
                          <a:latin typeface="Arial" panose="020B0604020202020204" pitchFamily="34" charset="0"/>
                          <a:ea typeface="Times New Roman" panose="02020603050405020304" pitchFamily="18" charset="0"/>
                          <a:cs typeface="Arial" panose="020B0604020202020204" pitchFamily="34" charset="0"/>
                        </a:rPr>
                        <a:t>1.5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73339047"/>
                  </a:ext>
                </a:extLst>
              </a:tr>
              <a:tr h="277002">
                <a:tc>
                  <a:txBody>
                    <a:bodyPr/>
                    <a:lstStyle/>
                    <a:p>
                      <a:pPr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Potential Total</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168</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9190092"/>
                  </a:ext>
                </a:extLst>
              </a:tr>
            </a:tbl>
          </a:graphicData>
        </a:graphic>
      </p:graphicFrame>
    </p:spTree>
    <p:extLst>
      <p:ext uri="{BB962C8B-B14F-4D97-AF65-F5344CB8AC3E}">
        <p14:creationId xmlns:p14="http://schemas.microsoft.com/office/powerpoint/2010/main" val="261388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1" y="2127949"/>
            <a:ext cx="6383337" cy="2252736"/>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400" b="1" dirty="0">
                <a:solidFill>
                  <a:schemeClr val="bg2">
                    <a:lumMod val="25000"/>
                  </a:schemeClr>
                </a:solidFill>
                <a:effectLst>
                  <a:outerShdw blurRad="38100" dist="38100" dir="2700000" algn="tl">
                    <a:srgbClr val="000000">
                      <a:alpha val="43137"/>
                    </a:srgbClr>
                  </a:outerShdw>
                </a:effectLst>
              </a:rPr>
              <a:t>Feasibility evaluation: Additional balancing storage in the LSRGWS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2" y="4560189"/>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623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247849"/>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Groundwater</a:t>
            </a:r>
          </a:p>
        </p:txBody>
      </p:sp>
      <p:sp>
        <p:nvSpPr>
          <p:cNvPr id="3" name="TextBox 2"/>
          <p:cNvSpPr txBox="1"/>
          <p:nvPr/>
        </p:nvSpPr>
        <p:spPr>
          <a:xfrm>
            <a:off x="4622800" y="247849"/>
            <a:ext cx="4312660" cy="1015663"/>
          </a:xfrm>
          <a:prstGeom prst="rect">
            <a:avLst/>
          </a:prstGeom>
          <a:noFill/>
        </p:spPr>
        <p:txBody>
          <a:bodyPr wrap="square" rtlCol="0">
            <a:spAutoFit/>
          </a:bodyPr>
          <a:lstStyle/>
          <a:p>
            <a:r>
              <a:rPr lang="en-US" sz="2000" dirty="0"/>
              <a:t>Kouga Municipality – potential yields of recently drilled production boreholes</a:t>
            </a:r>
            <a:endParaRPr lang="en-GB" sz="2000" dirty="0"/>
          </a:p>
        </p:txBody>
      </p:sp>
      <p:graphicFrame>
        <p:nvGraphicFramePr>
          <p:cNvPr id="4" name="Table 3">
            <a:extLst>
              <a:ext uri="{FF2B5EF4-FFF2-40B4-BE49-F238E27FC236}">
                <a16:creationId xmlns:a16="http://schemas.microsoft.com/office/drawing/2014/main" id="{685DAC74-57A0-41A2-BE5F-639E305E17A3}"/>
              </a:ext>
            </a:extLst>
          </p:cNvPr>
          <p:cNvGraphicFramePr>
            <a:graphicFrameLocks noGrp="1"/>
          </p:cNvGraphicFramePr>
          <p:nvPr>
            <p:extLst>
              <p:ext uri="{D42A27DB-BD31-4B8C-83A1-F6EECF244321}">
                <p14:modId xmlns:p14="http://schemas.microsoft.com/office/powerpoint/2010/main" val="4018596867"/>
              </p:ext>
            </p:extLst>
          </p:nvPr>
        </p:nvGraphicFramePr>
        <p:xfrm>
          <a:off x="-1" y="1838037"/>
          <a:ext cx="9144001" cy="3260438"/>
        </p:xfrm>
        <a:graphic>
          <a:graphicData uri="http://schemas.openxmlformats.org/drawingml/2006/table">
            <a:tbl>
              <a:tblPr firstRow="1" firstCol="1" bandRow="1"/>
              <a:tblGrid>
                <a:gridCol w="2144754">
                  <a:extLst>
                    <a:ext uri="{9D8B030D-6E8A-4147-A177-3AD203B41FA5}">
                      <a16:colId xmlns:a16="http://schemas.microsoft.com/office/drawing/2014/main" val="2439618526"/>
                    </a:ext>
                  </a:extLst>
                </a:gridCol>
                <a:gridCol w="2495263">
                  <a:extLst>
                    <a:ext uri="{9D8B030D-6E8A-4147-A177-3AD203B41FA5}">
                      <a16:colId xmlns:a16="http://schemas.microsoft.com/office/drawing/2014/main" val="2202738326"/>
                    </a:ext>
                  </a:extLst>
                </a:gridCol>
                <a:gridCol w="1829991">
                  <a:extLst>
                    <a:ext uri="{9D8B030D-6E8A-4147-A177-3AD203B41FA5}">
                      <a16:colId xmlns:a16="http://schemas.microsoft.com/office/drawing/2014/main" val="280315182"/>
                    </a:ext>
                  </a:extLst>
                </a:gridCol>
                <a:gridCol w="1266994">
                  <a:extLst>
                    <a:ext uri="{9D8B030D-6E8A-4147-A177-3AD203B41FA5}">
                      <a16:colId xmlns:a16="http://schemas.microsoft.com/office/drawing/2014/main" val="3412947647"/>
                    </a:ext>
                  </a:extLst>
                </a:gridCol>
                <a:gridCol w="1406999">
                  <a:extLst>
                    <a:ext uri="{9D8B030D-6E8A-4147-A177-3AD203B41FA5}">
                      <a16:colId xmlns:a16="http://schemas.microsoft.com/office/drawing/2014/main" val="3016595113"/>
                    </a:ext>
                  </a:extLst>
                </a:gridCol>
              </a:tblGrid>
              <a:tr h="875370">
                <a:tc>
                  <a:txBody>
                    <a:bodyPr/>
                    <a:lstStyle/>
                    <a:p>
                      <a:pPr marL="176213" indent="0"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Town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111125" indent="0" algn="l">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Existing sources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Newly drilled production boreholes</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Ml/day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million m</a:t>
                      </a:r>
                      <a:r>
                        <a:rPr lang="en-ZA" sz="1600" b="1"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r>
                        <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46830293"/>
                  </a:ext>
                </a:extLst>
              </a:tr>
              <a:tr h="304477">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Oyster Bay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Boreholes &amp; springs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0.06</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86664390"/>
                  </a:ext>
                </a:extLst>
              </a:tr>
              <a:tr h="304477">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Jeffreys Bay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Dams &amp; boreholes</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0.8</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0.30</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9057329"/>
                  </a:ext>
                </a:extLst>
              </a:tr>
              <a:tr h="583580">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Humansdorp</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Dams, springs &amp; boreholes</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9888214"/>
                  </a:ext>
                </a:extLst>
              </a:tr>
              <a:tr h="304477">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Hankey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0.9</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5992550"/>
                  </a:ext>
                </a:extLst>
              </a:tr>
              <a:tr h="583580">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Patensie/ Andrieskraal</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0.14</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4243472"/>
                  </a:ext>
                </a:extLst>
              </a:tr>
              <a:tr h="304477">
                <a:tc>
                  <a:txBody>
                    <a:bodyPr/>
                    <a:lstStyle/>
                    <a:p>
                      <a:pPr algn="l">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600">
                        <a:effectLst/>
                        <a:latin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600">
                        <a:effectLst/>
                        <a:latin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4836279"/>
                  </a:ext>
                </a:extLst>
              </a:tr>
            </a:tbl>
          </a:graphicData>
        </a:graphic>
      </p:graphicFrame>
    </p:spTree>
    <p:extLst>
      <p:ext uri="{BB962C8B-B14F-4D97-AF65-F5344CB8AC3E}">
        <p14:creationId xmlns:p14="http://schemas.microsoft.com/office/powerpoint/2010/main" val="1171596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7"/>
          <p:cNvSpPr txBox="1">
            <a:spLocks noChangeArrowheads="1"/>
          </p:cNvSpPr>
          <p:nvPr/>
        </p:nvSpPr>
        <p:spPr bwMode="auto">
          <a:xfrm>
            <a:off x="1655545" y="1330459"/>
            <a:ext cx="7488455"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Aft>
                <a:spcPts val="600"/>
              </a:spcAft>
              <a:buFont typeface="Arial" panose="020B0604020202020204" pitchFamily="34" charset="0"/>
              <a:buChar char="•"/>
            </a:pPr>
            <a:r>
              <a:rPr lang="en-US" altLang="en-US" dirty="0">
                <a:latin typeface="+mn-lt"/>
              </a:rPr>
              <a:t>Yield at 1:50 </a:t>
            </a:r>
            <a:r>
              <a:rPr lang="en-US" altLang="en-US" dirty="0" err="1">
                <a:latin typeface="+mn-lt"/>
              </a:rPr>
              <a:t>yr</a:t>
            </a:r>
            <a:r>
              <a:rPr lang="en-US" altLang="en-US" dirty="0">
                <a:latin typeface="+mn-lt"/>
              </a:rPr>
              <a:t> assurance of supply</a:t>
            </a:r>
          </a:p>
          <a:p>
            <a:pPr>
              <a:spcAft>
                <a:spcPts val="600"/>
              </a:spcAft>
              <a:buFont typeface="Arial" panose="020B0604020202020204" pitchFamily="34" charset="0"/>
              <a:buChar char="•"/>
            </a:pPr>
            <a:r>
              <a:rPr lang="en-US" altLang="en-US" dirty="0">
                <a:latin typeface="+mn-lt"/>
              </a:rPr>
              <a:t>Transferred Orange River water: yield increased following completion of Phase 2 of the </a:t>
            </a:r>
            <a:r>
              <a:rPr lang="en-US" altLang="en-US" dirty="0" err="1">
                <a:latin typeface="+mn-lt"/>
              </a:rPr>
              <a:t>Nooitgedagt</a:t>
            </a:r>
            <a:r>
              <a:rPr lang="en-US" altLang="en-US" dirty="0">
                <a:latin typeface="+mn-lt"/>
              </a:rPr>
              <a:t> Low Level Scheme, from 32.9 million m</a:t>
            </a:r>
            <a:r>
              <a:rPr lang="en-US" altLang="en-US" baseline="30000" dirty="0">
                <a:latin typeface="+mn-lt"/>
              </a:rPr>
              <a:t>3</a:t>
            </a:r>
            <a:r>
              <a:rPr lang="en-US" altLang="en-US" dirty="0">
                <a:latin typeface="+mn-lt"/>
              </a:rPr>
              <a:t>/a (90 Ml/d) to 50.0 million m</a:t>
            </a:r>
            <a:r>
              <a:rPr lang="en-US" altLang="en-US" baseline="30000" dirty="0">
                <a:latin typeface="+mn-lt"/>
              </a:rPr>
              <a:t>3</a:t>
            </a:r>
            <a:r>
              <a:rPr lang="en-US" altLang="en-US" dirty="0">
                <a:latin typeface="+mn-lt"/>
              </a:rPr>
              <a:t>/a (137 Ml/d)</a:t>
            </a:r>
          </a:p>
          <a:p>
            <a:pPr>
              <a:spcAft>
                <a:spcPts val="600"/>
              </a:spcAft>
              <a:buFont typeface="Arial" panose="020B0604020202020204" pitchFamily="34" charset="0"/>
              <a:buChar char="•"/>
            </a:pPr>
            <a:r>
              <a:rPr lang="en-US" altLang="en-US" dirty="0">
                <a:latin typeface="+mn-lt"/>
              </a:rPr>
              <a:t>Low confidence in the yields of the </a:t>
            </a:r>
            <a:r>
              <a:rPr lang="en-US" altLang="en-US" dirty="0" err="1">
                <a:latin typeface="+mn-lt"/>
              </a:rPr>
              <a:t>Kromme</a:t>
            </a:r>
            <a:r>
              <a:rPr lang="en-US" altLang="en-US" dirty="0">
                <a:latin typeface="+mn-lt"/>
              </a:rPr>
              <a:t> &amp; Kouga sub-systems sub-system to be addressed in the Kouga-</a:t>
            </a:r>
            <a:r>
              <a:rPr lang="en-US" altLang="en-US" dirty="0" err="1">
                <a:latin typeface="+mn-lt"/>
              </a:rPr>
              <a:t>Kromme</a:t>
            </a:r>
            <a:r>
              <a:rPr lang="en-US" altLang="en-US" dirty="0">
                <a:latin typeface="+mn-lt"/>
              </a:rPr>
              <a:t> WAAS once the V&amp;V study is complete</a:t>
            </a:r>
          </a:p>
          <a:p>
            <a:pPr>
              <a:spcAft>
                <a:spcPts val="600"/>
              </a:spcAft>
              <a:buFont typeface="Arial" panose="020B0604020202020204" pitchFamily="34" charset="0"/>
              <a:buChar char="•"/>
            </a:pPr>
            <a:r>
              <a:rPr lang="en-ZA" altLang="en-US" dirty="0">
                <a:latin typeface="+mn-lt"/>
              </a:rPr>
              <a:t>N</a:t>
            </a:r>
            <a:r>
              <a:rPr lang="en-US" altLang="en-US" dirty="0">
                <a:latin typeface="+mn-lt"/>
              </a:rPr>
              <a:t>o change in yield of the </a:t>
            </a:r>
            <a:r>
              <a:rPr lang="en-US" altLang="en-US" dirty="0" err="1">
                <a:latin typeface="+mn-lt"/>
              </a:rPr>
              <a:t>Algoa</a:t>
            </a:r>
            <a:r>
              <a:rPr lang="en-US" altLang="en-US" dirty="0">
                <a:latin typeface="+mn-lt"/>
              </a:rPr>
              <a:t> WSS from 2017 analysis</a:t>
            </a:r>
          </a:p>
          <a:p>
            <a:pPr>
              <a:spcAft>
                <a:spcPts val="600"/>
              </a:spcAft>
              <a:buFont typeface="Arial" panose="020B0604020202020204" pitchFamily="34" charset="0"/>
              <a:buChar char="•"/>
            </a:pPr>
            <a:r>
              <a:rPr lang="en-ZA" altLang="en-US" dirty="0">
                <a:latin typeface="+mn-lt"/>
              </a:rPr>
              <a:t>E</a:t>
            </a:r>
            <a:r>
              <a:rPr lang="en-US" altLang="en-US" dirty="0" err="1">
                <a:latin typeface="+mn-lt"/>
              </a:rPr>
              <a:t>mergency</a:t>
            </a:r>
            <a:r>
              <a:rPr lang="en-US" altLang="en-US" dirty="0">
                <a:latin typeface="+mn-lt"/>
              </a:rPr>
              <a:t> drought infrastructure upgrades to NCLLS not considered</a:t>
            </a:r>
          </a:p>
        </p:txBody>
      </p:sp>
      <p:sp>
        <p:nvSpPr>
          <p:cNvPr id="6" name="TextBox 5"/>
          <p:cNvSpPr txBox="1"/>
          <p:nvPr/>
        </p:nvSpPr>
        <p:spPr bwMode="auto">
          <a:xfrm>
            <a:off x="1512888" y="506413"/>
            <a:ext cx="7427912" cy="615553"/>
          </a:xfrm>
          <a:prstGeom prst="rect">
            <a:avLst/>
          </a:prstGeom>
          <a:noFill/>
        </p:spPr>
        <p:txBody>
          <a:bodyPr wrap="square">
            <a:spAutoFit/>
          </a:bodyPr>
          <a:lstStyle/>
          <a:p>
            <a:pPr fontAlgn="auto">
              <a:spcBef>
                <a:spcPts val="0"/>
              </a:spcBef>
              <a:spcAft>
                <a:spcPts val="0"/>
              </a:spcAft>
              <a:defRPr/>
            </a:pPr>
            <a:r>
              <a:rPr lang="en-US" sz="3400" b="1" dirty="0" err="1">
                <a:solidFill>
                  <a:schemeClr val="bg2">
                    <a:lumMod val="25000"/>
                  </a:schemeClr>
                </a:solidFill>
              </a:rPr>
              <a:t>Algoa</a:t>
            </a:r>
            <a:r>
              <a:rPr lang="en-US" sz="3400" b="1" dirty="0">
                <a:solidFill>
                  <a:schemeClr val="bg2">
                    <a:lumMod val="25000"/>
                  </a:schemeClr>
                </a:solidFill>
              </a:rPr>
              <a:t> WSS water availability</a:t>
            </a:r>
          </a:p>
        </p:txBody>
      </p:sp>
    </p:spTree>
    <p:extLst>
      <p:ext uri="{BB962C8B-B14F-4D97-AF65-F5344CB8AC3E}">
        <p14:creationId xmlns:p14="http://schemas.microsoft.com/office/powerpoint/2010/main" val="205335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7"/>
          <p:cNvSpPr txBox="1">
            <a:spLocks noChangeArrowheads="1"/>
          </p:cNvSpPr>
          <p:nvPr/>
        </p:nvSpPr>
        <p:spPr bwMode="auto">
          <a:xfrm>
            <a:off x="1512888" y="1466757"/>
            <a:ext cx="70850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nSpc>
                <a:spcPct val="125000"/>
              </a:lnSpc>
              <a:spcAft>
                <a:spcPts val="0"/>
              </a:spcAft>
            </a:pPr>
            <a:r>
              <a:rPr lang="en-GB" dirty="0">
                <a:latin typeface="+mn-lt"/>
              </a:rPr>
              <a:t>Long-term stochastic yields of the </a:t>
            </a:r>
            <a:r>
              <a:rPr lang="en-GB" dirty="0" err="1">
                <a:latin typeface="+mn-lt"/>
              </a:rPr>
              <a:t>Algoa</a:t>
            </a:r>
            <a:r>
              <a:rPr lang="en-GB" dirty="0">
                <a:latin typeface="+mn-lt"/>
              </a:rPr>
              <a:t> WSS:</a:t>
            </a:r>
            <a:endParaRPr lang="en-US" altLang="en-US" dirty="0">
              <a:latin typeface="+mn-lt"/>
            </a:endParaRPr>
          </a:p>
        </p:txBody>
      </p:sp>
      <p:sp>
        <p:nvSpPr>
          <p:cNvPr id="6" name="TextBox 5"/>
          <p:cNvSpPr txBox="1"/>
          <p:nvPr/>
        </p:nvSpPr>
        <p:spPr bwMode="auto">
          <a:xfrm>
            <a:off x="1512888" y="506413"/>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Water supply from the </a:t>
            </a:r>
            <a:r>
              <a:rPr lang="en-US" sz="3400" b="1" dirty="0" err="1">
                <a:solidFill>
                  <a:schemeClr val="bg2">
                    <a:lumMod val="25000"/>
                  </a:schemeClr>
                </a:solidFill>
              </a:rPr>
              <a:t>Algoa</a:t>
            </a:r>
            <a:r>
              <a:rPr lang="en-US" sz="3400" b="1" dirty="0">
                <a:solidFill>
                  <a:schemeClr val="bg2">
                    <a:lumMod val="25000"/>
                  </a:schemeClr>
                </a:solidFill>
              </a:rPr>
              <a:t> WSS</a:t>
            </a:r>
          </a:p>
        </p:txBody>
      </p:sp>
      <p:graphicFrame>
        <p:nvGraphicFramePr>
          <p:cNvPr id="3" name="Table 2"/>
          <p:cNvGraphicFramePr>
            <a:graphicFrameLocks noGrp="1"/>
          </p:cNvGraphicFramePr>
          <p:nvPr>
            <p:extLst>
              <p:ext uri="{D42A27DB-BD31-4B8C-83A1-F6EECF244321}">
                <p14:modId xmlns:p14="http://schemas.microsoft.com/office/powerpoint/2010/main" val="2186645396"/>
              </p:ext>
            </p:extLst>
          </p:nvPr>
        </p:nvGraphicFramePr>
        <p:xfrm>
          <a:off x="774701" y="2238547"/>
          <a:ext cx="7823199" cy="3364811"/>
        </p:xfrm>
        <a:graphic>
          <a:graphicData uri="http://schemas.openxmlformats.org/drawingml/2006/table">
            <a:tbl>
              <a:tblPr>
                <a:tableStyleId>{5C22544A-7EE6-4342-B048-85BDC9FD1C3A}</a:tableStyleId>
              </a:tblPr>
              <a:tblGrid>
                <a:gridCol w="3353617">
                  <a:extLst>
                    <a:ext uri="{9D8B030D-6E8A-4147-A177-3AD203B41FA5}">
                      <a16:colId xmlns:a16="http://schemas.microsoft.com/office/drawing/2014/main" val="20000"/>
                    </a:ext>
                  </a:extLst>
                </a:gridCol>
                <a:gridCol w="2234791">
                  <a:extLst>
                    <a:ext uri="{9D8B030D-6E8A-4147-A177-3AD203B41FA5}">
                      <a16:colId xmlns:a16="http://schemas.microsoft.com/office/drawing/2014/main" val="20001"/>
                    </a:ext>
                  </a:extLst>
                </a:gridCol>
                <a:gridCol w="2234791">
                  <a:extLst>
                    <a:ext uri="{9D8B030D-6E8A-4147-A177-3AD203B41FA5}">
                      <a16:colId xmlns:a16="http://schemas.microsoft.com/office/drawing/2014/main" val="20002"/>
                    </a:ext>
                  </a:extLst>
                </a:gridCol>
              </a:tblGrid>
              <a:tr h="344833">
                <a:tc rowSpan="2">
                  <a:txBody>
                    <a:bodyPr/>
                    <a:lstStyle/>
                    <a:p>
                      <a:pPr marL="90170" marR="0" algn="l">
                        <a:lnSpc>
                          <a:spcPct val="115000"/>
                        </a:lnSpc>
                        <a:spcBef>
                          <a:spcPts val="0"/>
                        </a:spcBef>
                        <a:spcAft>
                          <a:spcPts val="0"/>
                        </a:spcAft>
                      </a:pPr>
                      <a:r>
                        <a:rPr lang="en-ZA" sz="1800" b="1" dirty="0">
                          <a:effectLst/>
                        </a:rPr>
                        <a:t>Sources of supply</a:t>
                      </a:r>
                      <a:endParaRPr lang="en-GB"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2">
                  <a:txBody>
                    <a:bodyPr/>
                    <a:lstStyle/>
                    <a:p>
                      <a:pPr marL="0" marR="0" algn="ctr">
                        <a:lnSpc>
                          <a:spcPct val="115000"/>
                        </a:lnSpc>
                        <a:spcBef>
                          <a:spcPts val="0"/>
                        </a:spcBef>
                        <a:spcAft>
                          <a:spcPts val="0"/>
                        </a:spcAft>
                      </a:pPr>
                      <a:r>
                        <a:rPr lang="en-ZA" sz="1800" b="1" dirty="0">
                          <a:effectLst/>
                        </a:rPr>
                        <a:t>1 in 50 year yield or existing allocation/use</a:t>
                      </a:r>
                      <a:endParaRPr lang="en-GB"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GB"/>
                    </a:p>
                  </a:txBody>
                  <a:tcPr/>
                </a:tc>
                <a:extLst>
                  <a:ext uri="{0D108BD9-81ED-4DB2-BD59-A6C34878D82A}">
                    <a16:rowId xmlns:a16="http://schemas.microsoft.com/office/drawing/2014/main" val="10000"/>
                  </a:ext>
                </a:extLst>
              </a:tr>
              <a:tr h="366020">
                <a:tc vMerge="1">
                  <a:txBody>
                    <a:bodyPr/>
                    <a:lstStyle/>
                    <a:p>
                      <a:endParaRPr lang="en-GB"/>
                    </a:p>
                  </a:txBody>
                  <a:tcPr/>
                </a:tc>
                <a:tc>
                  <a:txBody>
                    <a:bodyPr/>
                    <a:lstStyle/>
                    <a:p>
                      <a:pPr marL="0" marR="0" algn="ctr">
                        <a:lnSpc>
                          <a:spcPct val="115000"/>
                        </a:lnSpc>
                        <a:spcBef>
                          <a:spcPts val="0"/>
                        </a:spcBef>
                        <a:spcAft>
                          <a:spcPts val="0"/>
                        </a:spcAft>
                      </a:pPr>
                      <a:r>
                        <a:rPr lang="en-ZA" sz="1800">
                          <a:effectLst/>
                        </a:rPr>
                        <a:t> (million m</a:t>
                      </a:r>
                      <a:r>
                        <a:rPr lang="en-ZA" sz="1800" baseline="30000">
                          <a:effectLst/>
                        </a:rPr>
                        <a:t>3</a:t>
                      </a:r>
                      <a:r>
                        <a:rPr lang="en-ZA" sz="1800">
                          <a:effectLst/>
                        </a:rPr>
                        <a:t>/a)</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ZA" sz="1800" dirty="0">
                          <a:effectLst/>
                        </a:rPr>
                        <a:t>(Ml/d)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66020">
                <a:tc>
                  <a:txBody>
                    <a:bodyPr/>
                    <a:lstStyle/>
                    <a:p>
                      <a:pPr marL="0" marR="0" algn="l">
                        <a:lnSpc>
                          <a:spcPct val="115000"/>
                        </a:lnSpc>
                        <a:spcBef>
                          <a:spcPts val="0"/>
                        </a:spcBef>
                        <a:spcAft>
                          <a:spcPts val="0"/>
                        </a:spcAft>
                      </a:pPr>
                      <a:r>
                        <a:rPr lang="en-ZA" sz="1800">
                          <a:effectLst/>
                        </a:rPr>
                        <a:t>NMBM older dams</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16255" indent="0" algn="r">
                        <a:lnSpc>
                          <a:spcPct val="115000"/>
                        </a:lnSpc>
                        <a:spcBef>
                          <a:spcPts val="0"/>
                        </a:spcBef>
                        <a:spcAft>
                          <a:spcPts val="0"/>
                        </a:spcAft>
                      </a:pPr>
                      <a:r>
                        <a:rPr lang="en-ZA" sz="1800" dirty="0">
                          <a:effectLst/>
                        </a:rPr>
                        <a:t>3.4</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61340" algn="r">
                        <a:lnSpc>
                          <a:spcPct val="115000"/>
                        </a:lnSpc>
                        <a:spcBef>
                          <a:spcPts val="0"/>
                        </a:spcBef>
                        <a:spcAft>
                          <a:spcPts val="0"/>
                        </a:spcAft>
                      </a:pPr>
                      <a:r>
                        <a:rPr lang="en-ZA" sz="1800">
                          <a:effectLst/>
                        </a:rPr>
                        <a:t>9.3</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6020">
                <a:tc>
                  <a:txBody>
                    <a:bodyPr/>
                    <a:lstStyle/>
                    <a:p>
                      <a:pPr marL="0" marR="0" algn="l">
                        <a:lnSpc>
                          <a:spcPct val="115000"/>
                        </a:lnSpc>
                        <a:spcBef>
                          <a:spcPts val="0"/>
                        </a:spcBef>
                        <a:spcAft>
                          <a:spcPts val="0"/>
                        </a:spcAft>
                      </a:pPr>
                      <a:r>
                        <a:rPr lang="en-ZA" sz="1800" dirty="0" err="1">
                          <a:effectLst/>
                        </a:rPr>
                        <a:t>Groendal</a:t>
                      </a:r>
                      <a:r>
                        <a:rPr lang="en-ZA" sz="1800" dirty="0">
                          <a:effectLst/>
                        </a:rPr>
                        <a:t> Dam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16255" algn="r">
                        <a:lnSpc>
                          <a:spcPct val="115000"/>
                        </a:lnSpc>
                        <a:spcBef>
                          <a:spcPts val="0"/>
                        </a:spcBef>
                        <a:spcAft>
                          <a:spcPts val="0"/>
                        </a:spcAft>
                      </a:pPr>
                      <a:r>
                        <a:rPr lang="en-ZA" sz="1800" dirty="0">
                          <a:effectLst/>
                        </a:rPr>
                        <a:t>6.8</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61340" algn="r">
                        <a:lnSpc>
                          <a:spcPct val="115000"/>
                        </a:lnSpc>
                        <a:spcBef>
                          <a:spcPts val="0"/>
                        </a:spcBef>
                        <a:spcAft>
                          <a:spcPts val="0"/>
                        </a:spcAft>
                      </a:pPr>
                      <a:r>
                        <a:rPr lang="en-ZA" sz="1800" dirty="0">
                          <a:effectLst/>
                        </a:rPr>
                        <a:t>18.6</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6020">
                <a:tc>
                  <a:txBody>
                    <a:bodyPr/>
                    <a:lstStyle/>
                    <a:p>
                      <a:pPr marL="0" marR="0" algn="l">
                        <a:lnSpc>
                          <a:spcPct val="115000"/>
                        </a:lnSpc>
                        <a:spcBef>
                          <a:spcPts val="0"/>
                        </a:spcBef>
                        <a:spcAft>
                          <a:spcPts val="0"/>
                        </a:spcAft>
                      </a:pPr>
                      <a:r>
                        <a:rPr lang="en-ZA" sz="1800" dirty="0">
                          <a:effectLst/>
                        </a:rPr>
                        <a:t>Uitenhage Springs and boreholes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16255" algn="r">
                        <a:lnSpc>
                          <a:spcPct val="115000"/>
                        </a:lnSpc>
                        <a:spcBef>
                          <a:spcPts val="0"/>
                        </a:spcBef>
                        <a:spcAft>
                          <a:spcPts val="0"/>
                        </a:spcAft>
                      </a:pPr>
                      <a:r>
                        <a:rPr lang="en-ZA" sz="1800">
                          <a:effectLst/>
                        </a:rPr>
                        <a:t>2.2</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61340" algn="r">
                        <a:lnSpc>
                          <a:spcPct val="115000"/>
                        </a:lnSpc>
                        <a:spcBef>
                          <a:spcPts val="0"/>
                        </a:spcBef>
                        <a:spcAft>
                          <a:spcPts val="0"/>
                        </a:spcAft>
                      </a:pPr>
                      <a:r>
                        <a:rPr lang="en-ZA" sz="1800" dirty="0">
                          <a:effectLst/>
                        </a:rPr>
                        <a:t>6.0</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6020">
                <a:tc>
                  <a:txBody>
                    <a:bodyPr/>
                    <a:lstStyle/>
                    <a:p>
                      <a:pPr marL="0" marR="0" algn="l">
                        <a:lnSpc>
                          <a:spcPct val="115000"/>
                        </a:lnSpc>
                        <a:spcBef>
                          <a:spcPts val="0"/>
                        </a:spcBef>
                        <a:spcAft>
                          <a:spcPts val="0"/>
                        </a:spcAft>
                      </a:pPr>
                      <a:r>
                        <a:rPr lang="en-ZA" sz="1800">
                          <a:effectLst/>
                        </a:rPr>
                        <a:t>Churchill/Impofu dams</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16255" algn="r">
                        <a:lnSpc>
                          <a:spcPct val="115000"/>
                        </a:lnSpc>
                        <a:spcBef>
                          <a:spcPts val="0"/>
                        </a:spcBef>
                        <a:spcAft>
                          <a:spcPts val="0"/>
                        </a:spcAft>
                      </a:pPr>
                      <a:r>
                        <a:rPr lang="en-ZA" sz="1800" dirty="0">
                          <a:solidFill>
                            <a:schemeClr val="tx1"/>
                          </a:solidFill>
                          <a:effectLst/>
                        </a:rPr>
                        <a:t>30.0</a:t>
                      </a:r>
                      <a:endParaRPr lang="en-GB"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61340" algn="r">
                        <a:lnSpc>
                          <a:spcPct val="115000"/>
                        </a:lnSpc>
                        <a:spcBef>
                          <a:spcPts val="0"/>
                        </a:spcBef>
                        <a:spcAft>
                          <a:spcPts val="0"/>
                        </a:spcAft>
                      </a:pPr>
                      <a:r>
                        <a:rPr lang="en-ZA" sz="1800" dirty="0">
                          <a:solidFill>
                            <a:schemeClr val="tx1"/>
                          </a:solidFill>
                          <a:effectLst/>
                        </a:rPr>
                        <a:t>82.2</a:t>
                      </a:r>
                      <a:endParaRPr lang="en-GB"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6020">
                <a:tc>
                  <a:txBody>
                    <a:bodyPr/>
                    <a:lstStyle/>
                    <a:p>
                      <a:pPr marL="0" marR="0" algn="l">
                        <a:lnSpc>
                          <a:spcPct val="115000"/>
                        </a:lnSpc>
                        <a:spcBef>
                          <a:spcPts val="0"/>
                        </a:spcBef>
                        <a:spcAft>
                          <a:spcPts val="0"/>
                        </a:spcAft>
                      </a:pPr>
                      <a:r>
                        <a:rPr lang="en-ZA" sz="1800" dirty="0">
                          <a:effectLst/>
                        </a:rPr>
                        <a:t>Kouga/</a:t>
                      </a:r>
                      <a:r>
                        <a:rPr lang="en-ZA" sz="1800" dirty="0" err="1">
                          <a:effectLst/>
                        </a:rPr>
                        <a:t>Loerie</a:t>
                      </a:r>
                      <a:r>
                        <a:rPr lang="en-ZA" sz="1800" dirty="0">
                          <a:effectLst/>
                        </a:rPr>
                        <a:t> dams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16255" algn="r">
                        <a:lnSpc>
                          <a:spcPct val="115000"/>
                        </a:lnSpc>
                        <a:spcBef>
                          <a:spcPts val="0"/>
                        </a:spcBef>
                        <a:spcAft>
                          <a:spcPts val="0"/>
                        </a:spcAft>
                      </a:pPr>
                      <a:r>
                        <a:rPr lang="en-ZA" sz="1800" dirty="0">
                          <a:effectLst/>
                        </a:rPr>
                        <a:t>75.0</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61340" algn="r">
                        <a:lnSpc>
                          <a:spcPct val="115000"/>
                        </a:lnSpc>
                        <a:spcBef>
                          <a:spcPts val="0"/>
                        </a:spcBef>
                        <a:spcAft>
                          <a:spcPts val="0"/>
                        </a:spcAft>
                      </a:pPr>
                      <a:r>
                        <a:rPr lang="en-ZA" sz="1800" dirty="0">
                          <a:effectLst/>
                        </a:rPr>
                        <a:t>205.5</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66020">
                <a:tc>
                  <a:txBody>
                    <a:bodyPr/>
                    <a:lstStyle/>
                    <a:p>
                      <a:pPr marL="0" marR="0" algn="l">
                        <a:lnSpc>
                          <a:spcPct val="115000"/>
                        </a:lnSpc>
                        <a:spcBef>
                          <a:spcPts val="0"/>
                        </a:spcBef>
                        <a:spcAft>
                          <a:spcPts val="0"/>
                        </a:spcAft>
                      </a:pPr>
                      <a:r>
                        <a:rPr lang="en-ZA" sz="1800">
                          <a:effectLst/>
                        </a:rPr>
                        <a:t>Sundays River GWS transfer</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16255" algn="r">
                        <a:lnSpc>
                          <a:spcPct val="115000"/>
                        </a:lnSpc>
                        <a:spcBef>
                          <a:spcPts val="0"/>
                        </a:spcBef>
                        <a:spcAft>
                          <a:spcPts val="0"/>
                        </a:spcAft>
                      </a:pPr>
                      <a:r>
                        <a:rPr lang="en-ZA" sz="1800" dirty="0">
                          <a:effectLst/>
                        </a:rPr>
                        <a:t>50.0*</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61340" algn="r">
                        <a:lnSpc>
                          <a:spcPct val="115000"/>
                        </a:lnSpc>
                        <a:spcBef>
                          <a:spcPts val="0"/>
                        </a:spcBef>
                        <a:spcAft>
                          <a:spcPts val="0"/>
                        </a:spcAft>
                      </a:pPr>
                      <a:r>
                        <a:rPr lang="en-ZA" sz="1800" dirty="0">
                          <a:effectLst/>
                        </a:rPr>
                        <a:t>137</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1643">
                <a:tc>
                  <a:txBody>
                    <a:bodyPr/>
                    <a:lstStyle/>
                    <a:p>
                      <a:pPr marL="0" marR="0" algn="l">
                        <a:lnSpc>
                          <a:spcPct val="115000"/>
                        </a:lnSpc>
                        <a:spcBef>
                          <a:spcPts val="0"/>
                        </a:spcBef>
                        <a:spcAft>
                          <a:spcPts val="0"/>
                        </a:spcAft>
                      </a:pPr>
                      <a:r>
                        <a:rPr lang="en-ZA" sz="1800" b="1" dirty="0">
                          <a:effectLst/>
                        </a:rPr>
                        <a:t>Combined Total Yield</a:t>
                      </a:r>
                      <a:endParaRPr lang="en-GB"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16255" algn="r">
                        <a:lnSpc>
                          <a:spcPct val="115000"/>
                        </a:lnSpc>
                        <a:spcBef>
                          <a:spcPts val="0"/>
                        </a:spcBef>
                        <a:spcAft>
                          <a:spcPts val="0"/>
                        </a:spcAft>
                      </a:pPr>
                      <a:r>
                        <a:rPr lang="en-ZA" sz="1800" b="1" dirty="0">
                          <a:effectLst/>
                        </a:rPr>
                        <a:t>167.4</a:t>
                      </a:r>
                      <a:endParaRPr lang="en-GB"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561340" algn="r">
                        <a:lnSpc>
                          <a:spcPct val="115000"/>
                        </a:lnSpc>
                        <a:spcBef>
                          <a:spcPts val="0"/>
                        </a:spcBef>
                        <a:spcAft>
                          <a:spcPts val="0"/>
                        </a:spcAft>
                      </a:pPr>
                      <a:r>
                        <a:rPr lang="en-ZA" sz="1800" b="1" dirty="0">
                          <a:effectLst/>
                        </a:rPr>
                        <a:t>458.6</a:t>
                      </a:r>
                      <a:endParaRPr lang="en-GB" sz="1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2" name="TextBox 1"/>
          <p:cNvSpPr txBox="1"/>
          <p:nvPr/>
        </p:nvSpPr>
        <p:spPr>
          <a:xfrm>
            <a:off x="2196445" y="5825765"/>
            <a:ext cx="5882326" cy="646331"/>
          </a:xfrm>
          <a:prstGeom prst="rect">
            <a:avLst/>
          </a:prstGeom>
          <a:noFill/>
        </p:spPr>
        <p:txBody>
          <a:bodyPr wrap="square" rtlCol="0">
            <a:spAutoFit/>
          </a:bodyPr>
          <a:lstStyle/>
          <a:p>
            <a:r>
              <a:rPr lang="en-ZA" sz="1800" dirty="0"/>
              <a:t>* Excludes interim yield achieved through emergency drought infrastructure added</a:t>
            </a:r>
            <a:endParaRPr lang="en-GB" sz="1800" dirty="0"/>
          </a:p>
        </p:txBody>
      </p:sp>
    </p:spTree>
    <p:extLst>
      <p:ext uri="{BB962C8B-B14F-4D97-AF65-F5344CB8AC3E}">
        <p14:creationId xmlns:p14="http://schemas.microsoft.com/office/powerpoint/2010/main" val="1977938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339162"/>
            <a:ext cx="6383337" cy="1532751"/>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000" b="1" dirty="0">
                <a:solidFill>
                  <a:schemeClr val="bg2">
                    <a:lumMod val="25000"/>
                  </a:schemeClr>
                </a:solidFill>
                <a:effectLst>
                  <a:outerShdw blurRad="38100" dist="38100" dir="2700000" algn="tl">
                    <a:srgbClr val="000000">
                      <a:alpha val="43137"/>
                    </a:srgbClr>
                  </a:outerShdw>
                </a:effectLst>
              </a:rPr>
              <a:t>Water Use, Requirements and Balance </a:t>
            </a:r>
          </a:p>
        </p:txBody>
      </p:sp>
      <p:cxnSp>
        <p:nvCxnSpPr>
          <p:cNvPr id="4" name="Straight Connector 3"/>
          <p:cNvCxnSpPr/>
          <p:nvPr/>
        </p:nvCxnSpPr>
        <p:spPr>
          <a:xfrm flipV="1">
            <a:off x="1801813" y="404812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16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506413"/>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Historical Use from the </a:t>
            </a:r>
            <a:r>
              <a:rPr lang="en-US" sz="3400" b="1" dirty="0" err="1">
                <a:solidFill>
                  <a:schemeClr val="bg2">
                    <a:lumMod val="25000"/>
                  </a:schemeClr>
                </a:solidFill>
              </a:rPr>
              <a:t>Algoa</a:t>
            </a:r>
            <a:r>
              <a:rPr lang="en-US" sz="3400" b="1" dirty="0">
                <a:solidFill>
                  <a:schemeClr val="bg2">
                    <a:lumMod val="25000"/>
                  </a:schemeClr>
                </a:solidFill>
              </a:rPr>
              <a:t> WSS</a:t>
            </a:r>
          </a:p>
        </p:txBody>
      </p:sp>
      <p:sp>
        <p:nvSpPr>
          <p:cNvPr id="14" name="Rectangle 13"/>
          <p:cNvSpPr/>
          <p:nvPr/>
        </p:nvSpPr>
        <p:spPr>
          <a:xfrm>
            <a:off x="1625318" y="1211054"/>
            <a:ext cx="3203121" cy="461665"/>
          </a:xfrm>
          <a:prstGeom prst="rect">
            <a:avLst/>
          </a:prstGeom>
        </p:spPr>
        <p:txBody>
          <a:bodyPr wrap="none">
            <a:spAutoFit/>
          </a:bodyPr>
          <a:lstStyle/>
          <a:p>
            <a:r>
              <a:rPr lang="en-GB" b="1" dirty="0">
                <a:solidFill>
                  <a:srgbClr val="0070C0"/>
                </a:solidFill>
                <a:latin typeface="Arial Narrow" panose="020B0606020202030204" pitchFamily="34" charset="0"/>
              </a:rPr>
              <a:t>% linear growth pa</a:t>
            </a:r>
            <a:r>
              <a:rPr lang="en-GB" b="1" dirty="0">
                <a:solidFill>
                  <a:srgbClr val="0070C0"/>
                </a:solidFill>
              </a:rPr>
              <a:t> </a:t>
            </a:r>
            <a:r>
              <a:rPr lang="en-GB" b="1" dirty="0">
                <a:solidFill>
                  <a:srgbClr val="0070C0"/>
                </a:solidFill>
                <a:latin typeface="Calibri" panose="020F0502020204030204" pitchFamily="34" charset="0"/>
              </a:rPr>
              <a:t>1.3%</a:t>
            </a:r>
            <a:r>
              <a:rPr lang="en-GB" sz="2000" b="1" dirty="0">
                <a:solidFill>
                  <a:srgbClr val="0070C0"/>
                </a:solidFill>
              </a:rPr>
              <a:t> </a:t>
            </a:r>
            <a:endParaRPr lang="en-GB" b="1" dirty="0">
              <a:solidFill>
                <a:srgbClr val="0070C0"/>
              </a:solidFill>
            </a:endParaRPr>
          </a:p>
        </p:txBody>
      </p:sp>
      <p:sp>
        <p:nvSpPr>
          <p:cNvPr id="15" name="Rectangle 14"/>
          <p:cNvSpPr/>
          <p:nvPr/>
        </p:nvSpPr>
        <p:spPr>
          <a:xfrm>
            <a:off x="5026105" y="1231737"/>
            <a:ext cx="3355983" cy="461665"/>
          </a:xfrm>
          <a:prstGeom prst="rect">
            <a:avLst/>
          </a:prstGeom>
        </p:spPr>
        <p:txBody>
          <a:bodyPr wrap="none">
            <a:spAutoFit/>
          </a:bodyPr>
          <a:lstStyle/>
          <a:p>
            <a:r>
              <a:rPr lang="en-GB" b="1" dirty="0" err="1">
                <a:solidFill>
                  <a:srgbClr val="0070C0"/>
                </a:solidFill>
                <a:latin typeface="Arial Narrow" panose="020B0606020202030204" pitchFamily="34" charset="0"/>
              </a:rPr>
              <a:t>Trendline</a:t>
            </a:r>
            <a:r>
              <a:rPr lang="en-GB" b="1" dirty="0">
                <a:solidFill>
                  <a:srgbClr val="0070C0"/>
                </a:solidFill>
                <a:latin typeface="Arial Narrow" panose="020B0606020202030204" pitchFamily="34" charset="0"/>
              </a:rPr>
              <a:t> growth pa</a:t>
            </a:r>
            <a:r>
              <a:rPr lang="en-GB" b="1" dirty="0">
                <a:solidFill>
                  <a:srgbClr val="0070C0"/>
                </a:solidFill>
              </a:rPr>
              <a:t> </a:t>
            </a:r>
            <a:r>
              <a:rPr lang="en-GB" b="1" dirty="0">
                <a:solidFill>
                  <a:srgbClr val="0070C0"/>
                </a:solidFill>
                <a:latin typeface="Calibri" panose="020F0502020204030204" pitchFamily="34" charset="0"/>
              </a:rPr>
              <a:t>2.3%</a:t>
            </a:r>
            <a:r>
              <a:rPr lang="en-GB" sz="2000" b="1" dirty="0">
                <a:solidFill>
                  <a:srgbClr val="0070C0"/>
                </a:solidFill>
              </a:rPr>
              <a:t> </a:t>
            </a:r>
            <a:endParaRPr lang="en-GB" b="1" dirty="0">
              <a:solidFill>
                <a:srgbClr val="0070C0"/>
              </a:solidFill>
            </a:endParaRPr>
          </a:p>
        </p:txBody>
      </p:sp>
      <p:pic>
        <p:nvPicPr>
          <p:cNvPr id="3" name="Picture 2">
            <a:extLst>
              <a:ext uri="{FF2B5EF4-FFF2-40B4-BE49-F238E27FC236}">
                <a16:creationId xmlns:a16="http://schemas.microsoft.com/office/drawing/2014/main" id="{40166839-7FC6-4316-8142-04F159075E9E}"/>
              </a:ext>
            </a:extLst>
          </p:cNvPr>
          <p:cNvPicPr>
            <a:picLocks noChangeAspect="1"/>
          </p:cNvPicPr>
          <p:nvPr/>
        </p:nvPicPr>
        <p:blipFill rotWithShape="1">
          <a:blip r:embed="rId3"/>
          <a:srcRect r="8667"/>
          <a:stretch/>
        </p:blipFill>
        <p:spPr>
          <a:xfrm>
            <a:off x="1508269" y="1803173"/>
            <a:ext cx="7635731" cy="4574567"/>
          </a:xfrm>
          <a:prstGeom prst="rect">
            <a:avLst/>
          </a:prstGeom>
        </p:spPr>
      </p:pic>
    </p:spTree>
    <p:extLst>
      <p:ext uri="{BB962C8B-B14F-4D97-AF65-F5344CB8AC3E}">
        <p14:creationId xmlns:p14="http://schemas.microsoft.com/office/powerpoint/2010/main" val="1695789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506413"/>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Historical Use from the </a:t>
            </a:r>
            <a:r>
              <a:rPr lang="en-US" sz="3400" b="1" dirty="0" err="1">
                <a:solidFill>
                  <a:schemeClr val="bg2">
                    <a:lumMod val="25000"/>
                  </a:schemeClr>
                </a:solidFill>
              </a:rPr>
              <a:t>Algoa</a:t>
            </a:r>
            <a:r>
              <a:rPr lang="en-US" sz="3400" b="1" dirty="0">
                <a:solidFill>
                  <a:schemeClr val="bg2">
                    <a:lumMod val="25000"/>
                  </a:schemeClr>
                </a:solidFill>
              </a:rPr>
              <a:t> WSS</a:t>
            </a:r>
          </a:p>
        </p:txBody>
      </p:sp>
      <p:pic>
        <p:nvPicPr>
          <p:cNvPr id="25" name="Picture 24">
            <a:extLst>
              <a:ext uri="{FF2B5EF4-FFF2-40B4-BE49-F238E27FC236}">
                <a16:creationId xmlns:a16="http://schemas.microsoft.com/office/drawing/2014/main" id="{2EBED9A9-1E10-486E-BC42-C6641A8D1B29}"/>
              </a:ext>
            </a:extLst>
          </p:cNvPr>
          <p:cNvPicPr>
            <a:picLocks noChangeAspect="1"/>
          </p:cNvPicPr>
          <p:nvPr/>
        </p:nvPicPr>
        <p:blipFill rotWithShape="1">
          <a:blip r:embed="rId3"/>
          <a:srcRect r="5705"/>
          <a:stretch/>
        </p:blipFill>
        <p:spPr>
          <a:xfrm>
            <a:off x="693411" y="1618488"/>
            <a:ext cx="8450590" cy="4142161"/>
          </a:xfrm>
          <a:prstGeom prst="rect">
            <a:avLst/>
          </a:prstGeom>
        </p:spPr>
      </p:pic>
      <p:sp>
        <p:nvSpPr>
          <p:cNvPr id="27" name="Text Box 2">
            <a:extLst>
              <a:ext uri="{FF2B5EF4-FFF2-40B4-BE49-F238E27FC236}">
                <a16:creationId xmlns:a16="http://schemas.microsoft.com/office/drawing/2014/main" id="{583B889D-B9F4-478F-A316-E2CFD1F5F167}"/>
              </a:ext>
            </a:extLst>
          </p:cNvPr>
          <p:cNvSpPr txBox="1">
            <a:spLocks noChangeArrowheads="1"/>
          </p:cNvSpPr>
          <p:nvPr/>
        </p:nvSpPr>
        <p:spPr bwMode="auto">
          <a:xfrm>
            <a:off x="7991983" y="4406837"/>
            <a:ext cx="948817" cy="257175"/>
          </a:xfrm>
          <a:prstGeom prst="rect">
            <a:avLst/>
          </a:prstGeom>
          <a:noFill/>
          <a:ln w="9525">
            <a:noFill/>
            <a:miter lim="800000"/>
            <a:headEnd/>
            <a:tailEnd/>
          </a:ln>
        </p:spPr>
        <p:txBody>
          <a:bodyPr rot="0" vert="horz" wrap="square" lIns="91440" tIns="45720" rIns="0" bIns="45720" anchor="t" anchorCtr="0">
            <a:noAutofit/>
          </a:bodyPr>
          <a:lstStyle/>
          <a:p>
            <a:pPr algn="just">
              <a:lnSpc>
                <a:spcPct val="115000"/>
              </a:lnSpc>
              <a:spcAft>
                <a:spcPts val="500"/>
              </a:spcAft>
            </a:pPr>
            <a:r>
              <a:rPr lang="en-AU" sz="1200">
                <a:effectLst/>
                <a:latin typeface="Arial Narrow" panose="020B0606020202030204" pitchFamily="34" charset="0"/>
                <a:ea typeface="Arial" panose="020B0604020202020204" pitchFamily="34" charset="0"/>
              </a:rPr>
              <a:t>Drought year</a:t>
            </a:r>
            <a:endParaRPr lang="en-US" sz="16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79242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506413"/>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2017/18 Use from the </a:t>
            </a:r>
            <a:r>
              <a:rPr lang="en-US" sz="3400" b="1" dirty="0" err="1">
                <a:solidFill>
                  <a:schemeClr val="bg2">
                    <a:lumMod val="25000"/>
                  </a:schemeClr>
                </a:solidFill>
              </a:rPr>
              <a:t>Algoa</a:t>
            </a:r>
            <a:r>
              <a:rPr lang="en-US" sz="3400" b="1" dirty="0">
                <a:solidFill>
                  <a:schemeClr val="bg2">
                    <a:lumMod val="25000"/>
                  </a:schemeClr>
                </a:solidFill>
              </a:rPr>
              <a:t> WSS</a:t>
            </a:r>
          </a:p>
        </p:txBody>
      </p:sp>
      <p:sp>
        <p:nvSpPr>
          <p:cNvPr id="5" name="Rectangle 4"/>
          <p:cNvSpPr/>
          <p:nvPr/>
        </p:nvSpPr>
        <p:spPr>
          <a:xfrm>
            <a:off x="1896732" y="5745395"/>
            <a:ext cx="3377018" cy="446276"/>
          </a:xfrm>
          <a:prstGeom prst="rect">
            <a:avLst/>
          </a:prstGeom>
          <a:solidFill>
            <a:schemeClr val="bg1"/>
          </a:solidFill>
          <a:ln>
            <a:noFill/>
          </a:ln>
        </p:spPr>
        <p:txBody>
          <a:bodyPr wrap="square">
            <a:spAutoFit/>
          </a:bodyPr>
          <a:lstStyle/>
          <a:p>
            <a:pPr marL="0" marR="0" algn="just">
              <a:lnSpc>
                <a:spcPct val="115000"/>
              </a:lnSpc>
              <a:spcBef>
                <a:spcPts val="0"/>
              </a:spcBef>
              <a:spcAft>
                <a:spcPts val="500"/>
              </a:spcAft>
            </a:pPr>
            <a:r>
              <a:rPr lang="en-AU" sz="2000" b="1" dirty="0">
                <a:ea typeface="Arial" panose="020B0604020202020204" pitchFamily="34" charset="0"/>
              </a:rPr>
              <a:t>TOTAL   139.1 million m</a:t>
            </a:r>
            <a:r>
              <a:rPr lang="en-AU" sz="2000" b="1" baseline="30000" dirty="0">
                <a:latin typeface="Arial Bold" panose="020B0704020202020204" pitchFamily="34" charset="0"/>
                <a:ea typeface="Arial" panose="020B0604020202020204" pitchFamily="34" charset="0"/>
              </a:rPr>
              <a:t>3</a:t>
            </a:r>
            <a:r>
              <a:rPr lang="en-AU" sz="2000" b="1" dirty="0">
                <a:ea typeface="Arial" panose="020B0604020202020204" pitchFamily="34" charset="0"/>
              </a:rPr>
              <a:t>/a</a:t>
            </a:r>
            <a:endParaRPr lang="en-GB" sz="2000" dirty="0">
              <a:effectLst/>
              <a:ea typeface="Arial" panose="020B0604020202020204" pitchFamily="34" charset="0"/>
            </a:endParaRPr>
          </a:p>
        </p:txBody>
      </p:sp>
      <p:pic>
        <p:nvPicPr>
          <p:cNvPr id="2" name="Picture 1">
            <a:extLst>
              <a:ext uri="{FF2B5EF4-FFF2-40B4-BE49-F238E27FC236}">
                <a16:creationId xmlns:a16="http://schemas.microsoft.com/office/drawing/2014/main" id="{189DCD48-742B-4D8F-A82E-5058F94439EF}"/>
              </a:ext>
            </a:extLst>
          </p:cNvPr>
          <p:cNvPicPr>
            <a:picLocks noChangeAspect="1"/>
          </p:cNvPicPr>
          <p:nvPr/>
        </p:nvPicPr>
        <p:blipFill>
          <a:blip r:embed="rId3"/>
          <a:stretch>
            <a:fillRect/>
          </a:stretch>
        </p:blipFill>
        <p:spPr>
          <a:xfrm>
            <a:off x="1416651" y="1529770"/>
            <a:ext cx="7714197" cy="4194126"/>
          </a:xfrm>
          <a:prstGeom prst="rect">
            <a:avLst/>
          </a:prstGeom>
        </p:spPr>
      </p:pic>
    </p:spTree>
    <p:extLst>
      <p:ext uri="{BB962C8B-B14F-4D97-AF65-F5344CB8AC3E}">
        <p14:creationId xmlns:p14="http://schemas.microsoft.com/office/powerpoint/2010/main" val="89387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506413"/>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2017/18 Use from the </a:t>
            </a:r>
            <a:r>
              <a:rPr lang="en-US" sz="3400" b="1" dirty="0" err="1">
                <a:solidFill>
                  <a:schemeClr val="bg2">
                    <a:lumMod val="25000"/>
                  </a:schemeClr>
                </a:solidFill>
              </a:rPr>
              <a:t>Algoa</a:t>
            </a:r>
            <a:r>
              <a:rPr lang="en-US" sz="3400" b="1" dirty="0">
                <a:solidFill>
                  <a:schemeClr val="bg2">
                    <a:lumMod val="25000"/>
                  </a:schemeClr>
                </a:solidFill>
              </a:rPr>
              <a:t> WSS</a:t>
            </a:r>
          </a:p>
        </p:txBody>
      </p:sp>
      <p:sp>
        <p:nvSpPr>
          <p:cNvPr id="5" name="Rectangle 4"/>
          <p:cNvSpPr/>
          <p:nvPr/>
        </p:nvSpPr>
        <p:spPr>
          <a:xfrm>
            <a:off x="3949512" y="1240488"/>
            <a:ext cx="1666600" cy="446276"/>
          </a:xfrm>
          <a:prstGeom prst="rect">
            <a:avLst/>
          </a:prstGeom>
          <a:solidFill>
            <a:schemeClr val="bg1"/>
          </a:solidFill>
          <a:ln>
            <a:noFill/>
          </a:ln>
        </p:spPr>
        <p:txBody>
          <a:bodyPr wrap="square">
            <a:spAutoFit/>
          </a:bodyPr>
          <a:lstStyle/>
          <a:p>
            <a:pPr marL="0" marR="0" algn="just">
              <a:lnSpc>
                <a:spcPct val="115000"/>
              </a:lnSpc>
              <a:spcBef>
                <a:spcPts val="0"/>
              </a:spcBef>
              <a:spcAft>
                <a:spcPts val="500"/>
              </a:spcAft>
            </a:pPr>
            <a:r>
              <a:rPr lang="en-AU" sz="2000" b="1" dirty="0">
                <a:ea typeface="Arial" panose="020B0604020202020204" pitchFamily="34" charset="0"/>
              </a:rPr>
              <a:t>million m</a:t>
            </a:r>
            <a:r>
              <a:rPr lang="en-AU" sz="2000" b="1" baseline="30000" dirty="0">
                <a:latin typeface="Arial Bold" panose="020B0704020202020204" pitchFamily="34" charset="0"/>
                <a:ea typeface="Arial" panose="020B0604020202020204" pitchFamily="34" charset="0"/>
              </a:rPr>
              <a:t>3</a:t>
            </a:r>
            <a:r>
              <a:rPr lang="en-AU" sz="2000" b="1" dirty="0">
                <a:ea typeface="Arial" panose="020B0604020202020204" pitchFamily="34" charset="0"/>
              </a:rPr>
              <a:t>/a</a:t>
            </a:r>
            <a:endParaRPr lang="en-GB" sz="2000" dirty="0">
              <a:effectLst/>
              <a:ea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4985637"/>
              </p:ext>
            </p:extLst>
          </p:nvPr>
        </p:nvGraphicFramePr>
        <p:xfrm>
          <a:off x="0" y="1791096"/>
          <a:ext cx="9144000" cy="1518814"/>
        </p:xfrm>
        <a:graphic>
          <a:graphicData uri="http://schemas.openxmlformats.org/drawingml/2006/table">
            <a:tbl>
              <a:tblPr>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89115">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1225485">
                  <a:extLst>
                    <a:ext uri="{9D8B030D-6E8A-4147-A177-3AD203B41FA5}">
                      <a16:colId xmlns:a16="http://schemas.microsoft.com/office/drawing/2014/main" val="20007"/>
                    </a:ext>
                  </a:extLst>
                </a:gridCol>
              </a:tblGrid>
              <a:tr h="989811">
                <a:tc>
                  <a:txBody>
                    <a:bodyPr/>
                    <a:lstStyle/>
                    <a:p>
                      <a:pPr algn="ctr" fontAlgn="ctr"/>
                      <a:r>
                        <a:rPr lang="en-GB" sz="1800" b="1" u="none" strike="noStrike" dirty="0">
                          <a:effectLst/>
                        </a:rPr>
                        <a:t>NMBM</a:t>
                      </a:r>
                      <a:endParaRPr lang="en-GB" sz="1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GB" sz="1800" b="1" u="none" strike="noStrike" dirty="0" err="1">
                          <a:effectLst/>
                        </a:rPr>
                        <a:t>Kouga</a:t>
                      </a:r>
                      <a:r>
                        <a:rPr lang="en-GB" sz="1800" b="1" u="none" strike="noStrike" dirty="0">
                          <a:effectLst/>
                        </a:rPr>
                        <a:t> LM</a:t>
                      </a:r>
                      <a:endParaRPr lang="en-GB" sz="1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GB" sz="1800" b="1" u="none" strike="noStrike" dirty="0">
                          <a:effectLst/>
                        </a:rPr>
                        <a:t>Hankie &amp; </a:t>
                      </a:r>
                      <a:r>
                        <a:rPr lang="en-GB" sz="1800" b="1" u="none" strike="noStrike" dirty="0" err="1">
                          <a:effectLst/>
                        </a:rPr>
                        <a:t>Patensie</a:t>
                      </a:r>
                      <a:endParaRPr lang="en-GB" sz="1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GB" sz="1800" b="1" u="none" strike="noStrike" dirty="0">
                          <a:effectLst/>
                        </a:rPr>
                        <a:t>GIB</a:t>
                      </a:r>
                      <a:endParaRPr lang="en-GB" sz="1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GB" sz="1800" b="1" u="none" strike="noStrike" dirty="0" err="1">
                          <a:effectLst/>
                        </a:rPr>
                        <a:t>Groendal</a:t>
                      </a:r>
                      <a:r>
                        <a:rPr lang="en-GB" sz="1800" b="1" u="none" strike="noStrike" dirty="0">
                          <a:effectLst/>
                        </a:rPr>
                        <a:t> irrigation</a:t>
                      </a:r>
                      <a:endParaRPr lang="en-GB" sz="1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GB" sz="1800" b="1" u="none" strike="noStrike" dirty="0" err="1">
                          <a:effectLst/>
                        </a:rPr>
                        <a:t>Impofu</a:t>
                      </a:r>
                      <a:r>
                        <a:rPr lang="en-GB" sz="1800" b="1" u="none" strike="noStrike" dirty="0">
                          <a:effectLst/>
                        </a:rPr>
                        <a:t> Dam irrigation</a:t>
                      </a:r>
                      <a:endParaRPr lang="en-GB" sz="1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GB" sz="1800" b="1" u="none" strike="noStrike" dirty="0">
                          <a:effectLst/>
                        </a:rPr>
                        <a:t>Canal losses</a:t>
                      </a:r>
                      <a:endParaRPr lang="en-GB" sz="1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GB" sz="1800" b="1" u="none" strike="noStrike" dirty="0">
                          <a:effectLst/>
                        </a:rPr>
                        <a:t>TOTAL USE</a:t>
                      </a:r>
                      <a:endParaRPr lang="en-GB" sz="18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0"/>
                  </a:ext>
                </a:extLst>
              </a:tr>
              <a:tr h="529003">
                <a:tc>
                  <a:txBody>
                    <a:bodyPr/>
                    <a:lstStyle/>
                    <a:p>
                      <a:pPr algn="ctr" fontAlgn="b"/>
                      <a:r>
                        <a:rPr lang="en-GB" sz="1800" b="1" u="none" strike="noStrike" dirty="0">
                          <a:effectLst/>
                          <a:latin typeface="+mn-lt"/>
                        </a:rPr>
                        <a:t>97.8</a:t>
                      </a:r>
                      <a:endParaRPr lang="en-GB" sz="1800" b="1" i="0" u="none" strike="noStrike" dirty="0">
                        <a:solidFill>
                          <a:srgbClr val="000000"/>
                        </a:solidFill>
                        <a:effectLst/>
                        <a:latin typeface="+mn-lt"/>
                      </a:endParaRPr>
                    </a:p>
                  </a:txBody>
                  <a:tcPr marL="0" marR="0" marT="0" marB="0" anchor="ctr"/>
                </a:tc>
                <a:tc>
                  <a:txBody>
                    <a:bodyPr/>
                    <a:lstStyle/>
                    <a:p>
                      <a:pPr algn="ctr" fontAlgn="b"/>
                      <a:r>
                        <a:rPr lang="en-GB" sz="1800" b="1" u="none" strike="noStrike" dirty="0">
                          <a:effectLst/>
                          <a:latin typeface="+mn-lt"/>
                        </a:rPr>
                        <a:t>5.38</a:t>
                      </a:r>
                      <a:endParaRPr lang="en-GB" sz="1800" b="1" i="0" u="none" strike="noStrike" dirty="0">
                        <a:solidFill>
                          <a:srgbClr val="000000"/>
                        </a:solidFill>
                        <a:effectLst/>
                        <a:latin typeface="+mn-lt"/>
                      </a:endParaRPr>
                    </a:p>
                  </a:txBody>
                  <a:tcPr marL="0" marR="0" marT="0" marB="0" anchor="ctr"/>
                </a:tc>
                <a:tc>
                  <a:txBody>
                    <a:bodyPr/>
                    <a:lstStyle/>
                    <a:p>
                      <a:pPr algn="ctr" fontAlgn="b"/>
                      <a:r>
                        <a:rPr lang="en-GB" sz="1800" b="1" u="none" strike="noStrike" dirty="0">
                          <a:effectLst/>
                          <a:latin typeface="+mn-lt"/>
                        </a:rPr>
                        <a:t>1.1</a:t>
                      </a:r>
                      <a:endParaRPr lang="en-GB" sz="1800" b="1" i="0" u="none" strike="noStrike" dirty="0">
                        <a:solidFill>
                          <a:srgbClr val="000000"/>
                        </a:solidFill>
                        <a:effectLst/>
                        <a:latin typeface="+mn-lt"/>
                      </a:endParaRPr>
                    </a:p>
                  </a:txBody>
                  <a:tcPr marL="0" marR="0" marT="0" marB="0" anchor="ctr"/>
                </a:tc>
                <a:tc>
                  <a:txBody>
                    <a:bodyPr/>
                    <a:lstStyle/>
                    <a:p>
                      <a:pPr algn="ctr" fontAlgn="b"/>
                      <a:r>
                        <a:rPr lang="en-GB" sz="1800" b="1" i="0" u="none" strike="noStrike" dirty="0">
                          <a:solidFill>
                            <a:srgbClr val="000000"/>
                          </a:solidFill>
                          <a:effectLst/>
                          <a:latin typeface="+mn-lt"/>
                        </a:rPr>
                        <a:t>23.6</a:t>
                      </a:r>
                    </a:p>
                  </a:txBody>
                  <a:tcPr marL="0" marR="0" marT="0" marB="0" anchor="ctr"/>
                </a:tc>
                <a:tc>
                  <a:txBody>
                    <a:bodyPr/>
                    <a:lstStyle/>
                    <a:p>
                      <a:pPr algn="ctr" fontAlgn="b"/>
                      <a:r>
                        <a:rPr lang="en-GB" sz="1800" b="1" u="none" strike="noStrike" dirty="0">
                          <a:effectLst/>
                          <a:latin typeface="+mn-lt"/>
                        </a:rPr>
                        <a:t>2.4</a:t>
                      </a:r>
                      <a:endParaRPr lang="en-GB" sz="1800" b="1" i="0" u="none" strike="noStrike" dirty="0">
                        <a:solidFill>
                          <a:srgbClr val="000000"/>
                        </a:solidFill>
                        <a:effectLst/>
                        <a:latin typeface="+mn-lt"/>
                      </a:endParaRPr>
                    </a:p>
                  </a:txBody>
                  <a:tcPr marL="0" marR="0" marT="0" marB="0" anchor="ctr"/>
                </a:tc>
                <a:tc>
                  <a:txBody>
                    <a:bodyPr/>
                    <a:lstStyle/>
                    <a:p>
                      <a:pPr algn="ctr" fontAlgn="b"/>
                      <a:r>
                        <a:rPr lang="en-GB" sz="1800" b="1" u="none" strike="noStrike" dirty="0">
                          <a:effectLst/>
                          <a:latin typeface="+mn-lt"/>
                        </a:rPr>
                        <a:t>2.0</a:t>
                      </a:r>
                      <a:endParaRPr lang="en-GB" sz="1800" b="1" i="0" u="none" strike="noStrike" dirty="0">
                        <a:solidFill>
                          <a:srgbClr val="000000"/>
                        </a:solidFill>
                        <a:effectLst/>
                        <a:latin typeface="+mn-lt"/>
                      </a:endParaRPr>
                    </a:p>
                  </a:txBody>
                  <a:tcPr marL="0" marR="0" marT="0" marB="0" anchor="ctr"/>
                </a:tc>
                <a:tc>
                  <a:txBody>
                    <a:bodyPr/>
                    <a:lstStyle/>
                    <a:p>
                      <a:pPr algn="ctr" fontAlgn="b"/>
                      <a:r>
                        <a:rPr lang="en-GB" sz="1800" b="1" i="0" u="none" strike="noStrike" dirty="0">
                          <a:solidFill>
                            <a:srgbClr val="000000"/>
                          </a:solidFill>
                          <a:effectLst/>
                          <a:latin typeface="+mn-lt"/>
                        </a:rPr>
                        <a:t>6.2</a:t>
                      </a:r>
                    </a:p>
                  </a:txBody>
                  <a:tcPr marL="0" marR="0" marT="0" marB="0" anchor="ctr"/>
                </a:tc>
                <a:tc>
                  <a:txBody>
                    <a:bodyPr/>
                    <a:lstStyle/>
                    <a:p>
                      <a:pPr algn="ctr" fontAlgn="b"/>
                      <a:r>
                        <a:rPr lang="en-GB" sz="1800" b="1" u="none" strike="noStrike" dirty="0">
                          <a:effectLst/>
                          <a:latin typeface="+mn-lt"/>
                        </a:rPr>
                        <a:t>139.1</a:t>
                      </a:r>
                      <a:endParaRPr lang="en-GB" sz="18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1"/>
                  </a:ext>
                </a:extLst>
              </a:tr>
            </a:tbl>
          </a:graphicData>
        </a:graphic>
      </p:graphicFrame>
      <p:sp>
        <p:nvSpPr>
          <p:cNvPr id="4" name="TextBox 3"/>
          <p:cNvSpPr txBox="1"/>
          <p:nvPr/>
        </p:nvSpPr>
        <p:spPr>
          <a:xfrm>
            <a:off x="2672180" y="3827282"/>
            <a:ext cx="2174140" cy="707886"/>
          </a:xfrm>
          <a:prstGeom prst="rect">
            <a:avLst/>
          </a:prstGeom>
          <a:solidFill>
            <a:schemeClr val="accent1"/>
          </a:solidFill>
          <a:ln>
            <a:solidFill>
              <a:schemeClr val="accent1"/>
            </a:solidFill>
          </a:ln>
        </p:spPr>
        <p:txBody>
          <a:bodyPr wrap="square" rtlCol="0">
            <a:spAutoFit/>
          </a:bodyPr>
          <a:lstStyle/>
          <a:p>
            <a:r>
              <a:rPr lang="en-ZA" sz="2000" b="1" dirty="0">
                <a:solidFill>
                  <a:schemeClr val="bg1"/>
                </a:solidFill>
              </a:rPr>
              <a:t>Allocation of 4.5 million m</a:t>
            </a:r>
            <a:r>
              <a:rPr lang="en-ZA" sz="2000" b="1" baseline="30000" dirty="0">
                <a:solidFill>
                  <a:schemeClr val="bg1"/>
                </a:solidFill>
              </a:rPr>
              <a:t>3</a:t>
            </a:r>
            <a:r>
              <a:rPr lang="en-ZA" sz="2000" b="1" dirty="0">
                <a:solidFill>
                  <a:schemeClr val="bg1"/>
                </a:solidFill>
              </a:rPr>
              <a:t>/a</a:t>
            </a:r>
            <a:endParaRPr lang="en-GB" sz="2000" b="1" dirty="0">
              <a:solidFill>
                <a:schemeClr val="bg1"/>
              </a:solidFill>
            </a:endParaRPr>
          </a:p>
        </p:txBody>
      </p:sp>
      <p:cxnSp>
        <p:nvCxnSpPr>
          <p:cNvPr id="8" name="Straight Arrow Connector 7"/>
          <p:cNvCxnSpPr/>
          <p:nvPr/>
        </p:nvCxnSpPr>
        <p:spPr>
          <a:xfrm flipH="1" flipV="1">
            <a:off x="1809946" y="3309910"/>
            <a:ext cx="862234" cy="517372"/>
          </a:xfrm>
          <a:prstGeom prst="straightConnector1">
            <a:avLst/>
          </a:prstGeom>
          <a:ln w="73025">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96824" y="5033665"/>
            <a:ext cx="7243975" cy="369332"/>
          </a:xfrm>
          <a:prstGeom prst="rect">
            <a:avLst/>
          </a:prstGeom>
          <a:noFill/>
        </p:spPr>
        <p:txBody>
          <a:bodyPr wrap="square" rtlCol="0">
            <a:spAutoFit/>
          </a:bodyPr>
          <a:lstStyle/>
          <a:p>
            <a:pPr marL="342900" indent="-342900">
              <a:buFont typeface="Arial" panose="020B0604020202020204" pitchFamily="34" charset="0"/>
              <a:buChar char="•"/>
            </a:pPr>
            <a:r>
              <a:rPr lang="en-ZA" sz="1800" dirty="0"/>
              <a:t>Plus </a:t>
            </a:r>
            <a:r>
              <a:rPr lang="en-ZA" sz="1800" dirty="0" err="1"/>
              <a:t>Coega</a:t>
            </a:r>
            <a:r>
              <a:rPr lang="en-ZA" sz="1800" dirty="0"/>
              <a:t> SEZ potable use of 0.7 million m</a:t>
            </a:r>
            <a:r>
              <a:rPr lang="en-ZA" sz="1800" baseline="30000" dirty="0"/>
              <a:t>3</a:t>
            </a:r>
            <a:r>
              <a:rPr lang="en-ZA" sz="1800" dirty="0"/>
              <a:t>/a</a:t>
            </a:r>
            <a:endParaRPr lang="en-GB" sz="1800" dirty="0"/>
          </a:p>
        </p:txBody>
      </p:sp>
    </p:spTree>
    <p:extLst>
      <p:ext uri="{BB962C8B-B14F-4D97-AF65-F5344CB8AC3E}">
        <p14:creationId xmlns:p14="http://schemas.microsoft.com/office/powerpoint/2010/main" val="33269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836161" y="506413"/>
            <a:ext cx="7427912" cy="584775"/>
          </a:xfrm>
          <a:prstGeom prst="rect">
            <a:avLst/>
          </a:prstGeom>
          <a:noFill/>
        </p:spPr>
        <p:txBody>
          <a:bodyPr wrap="square">
            <a:spAutoFit/>
          </a:bodyPr>
          <a:lstStyle/>
          <a:p>
            <a:pPr fontAlgn="auto">
              <a:spcBef>
                <a:spcPts val="0"/>
              </a:spcBef>
              <a:spcAft>
                <a:spcPts val="0"/>
              </a:spcAft>
              <a:defRPr/>
            </a:pPr>
            <a:r>
              <a:rPr lang="en-US" sz="3200" b="1" dirty="0">
                <a:solidFill>
                  <a:schemeClr val="bg2">
                    <a:lumMod val="25000"/>
                  </a:schemeClr>
                </a:solidFill>
              </a:rPr>
              <a:t>Historical NMBM Average Daily Use</a:t>
            </a:r>
          </a:p>
        </p:txBody>
      </p:sp>
      <p:pic>
        <p:nvPicPr>
          <p:cNvPr id="5" name="Picture 4">
            <a:extLst>
              <a:ext uri="{FF2B5EF4-FFF2-40B4-BE49-F238E27FC236}">
                <a16:creationId xmlns:a16="http://schemas.microsoft.com/office/drawing/2014/main" id="{B507A179-3F1C-4ED8-9AF8-7719299C5470}"/>
              </a:ext>
            </a:extLst>
          </p:cNvPr>
          <p:cNvPicPr/>
          <p:nvPr/>
        </p:nvPicPr>
        <p:blipFill rotWithShape="1">
          <a:blip r:embed="rId3">
            <a:extLst>
              <a:ext uri="{28A0092B-C50C-407E-A947-70E740481C1C}">
                <a14:useLocalDpi xmlns:a14="http://schemas.microsoft.com/office/drawing/2010/main" val="0"/>
              </a:ext>
            </a:extLst>
          </a:blip>
          <a:srcRect l="1432" t="1793" r="3458" b="1248"/>
          <a:stretch/>
        </p:blipFill>
        <p:spPr bwMode="auto">
          <a:xfrm>
            <a:off x="1668780" y="1570990"/>
            <a:ext cx="7402068" cy="4820666"/>
          </a:xfrm>
          <a:prstGeom prst="rect">
            <a:avLst/>
          </a:prstGeom>
          <a:ln>
            <a:solidFill>
              <a:schemeClr val="bg1">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3961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836161" y="506413"/>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Water Use Conclusions</a:t>
            </a:r>
          </a:p>
        </p:txBody>
      </p:sp>
      <p:sp>
        <p:nvSpPr>
          <p:cNvPr id="4" name="Rectangle 3"/>
          <p:cNvSpPr/>
          <p:nvPr/>
        </p:nvSpPr>
        <p:spPr>
          <a:xfrm>
            <a:off x="1630363" y="1797258"/>
            <a:ext cx="7192962" cy="3321935"/>
          </a:xfrm>
          <a:prstGeom prst="rect">
            <a:avLst/>
          </a:prstGeom>
        </p:spPr>
        <p:txBody>
          <a:bodyPr wrap="square">
            <a:spAutoFit/>
          </a:bodyPr>
          <a:lstStyle/>
          <a:p>
            <a:pPr marL="342900" lvl="0" indent="-342900">
              <a:lnSpc>
                <a:spcPct val="115000"/>
              </a:lnSpc>
              <a:spcBef>
                <a:spcPts val="0"/>
              </a:spcBef>
              <a:spcAft>
                <a:spcPts val="500"/>
              </a:spcAft>
              <a:buFont typeface="Arial" panose="020B0604020202020204" pitchFamily="34" charset="0"/>
              <a:buChar char="•"/>
            </a:pPr>
            <a:r>
              <a:rPr lang="en-US" dirty="0">
                <a:latin typeface="+mn-lt"/>
                <a:ea typeface="Arial" panose="020B0604020202020204" pitchFamily="34" charset="0"/>
              </a:rPr>
              <a:t>The 2017/18 water use was severely restricted because of the drought</a:t>
            </a:r>
          </a:p>
          <a:p>
            <a:pPr marL="342900" lvl="0" indent="-342900">
              <a:lnSpc>
                <a:spcPct val="115000"/>
              </a:lnSpc>
              <a:spcBef>
                <a:spcPts val="0"/>
              </a:spcBef>
              <a:spcAft>
                <a:spcPts val="500"/>
              </a:spcAft>
              <a:buFont typeface="Arial" panose="020B0604020202020204" pitchFamily="34" charset="0"/>
              <a:buChar char="•"/>
            </a:pPr>
            <a:r>
              <a:rPr lang="en-ZA" dirty="0">
                <a:latin typeface="+mn-lt"/>
                <a:ea typeface="Arial" panose="020B0604020202020204" pitchFamily="34" charset="0"/>
              </a:rPr>
              <a:t>G</a:t>
            </a:r>
            <a:r>
              <a:rPr lang="en-US" dirty="0" err="1">
                <a:latin typeface="+mn-lt"/>
                <a:ea typeface="Arial" panose="020B0604020202020204" pitchFamily="34" charset="0"/>
              </a:rPr>
              <a:t>amtoos</a:t>
            </a:r>
            <a:r>
              <a:rPr lang="en-US" dirty="0">
                <a:latin typeface="+mn-lt"/>
                <a:ea typeface="Arial" panose="020B0604020202020204" pitchFamily="34" charset="0"/>
              </a:rPr>
              <a:t> IB was especially negatively affected</a:t>
            </a:r>
          </a:p>
          <a:p>
            <a:pPr marL="342900" lvl="0" indent="-342900">
              <a:lnSpc>
                <a:spcPct val="115000"/>
              </a:lnSpc>
              <a:spcBef>
                <a:spcPts val="0"/>
              </a:spcBef>
              <a:spcAft>
                <a:spcPts val="500"/>
              </a:spcAft>
              <a:buFont typeface="Arial" panose="020B0604020202020204" pitchFamily="34" charset="0"/>
              <a:buChar char="•"/>
            </a:pPr>
            <a:r>
              <a:rPr lang="en-ZA" dirty="0">
                <a:latin typeface="+mn-lt"/>
                <a:ea typeface="Arial" panose="020B0604020202020204" pitchFamily="34" charset="0"/>
              </a:rPr>
              <a:t>C</a:t>
            </a:r>
            <a:r>
              <a:rPr lang="en-US" dirty="0" err="1">
                <a:latin typeface="+mn-lt"/>
                <a:ea typeface="Arial" panose="020B0604020202020204" pitchFamily="34" charset="0"/>
              </a:rPr>
              <a:t>oega</a:t>
            </a:r>
            <a:r>
              <a:rPr lang="en-US" dirty="0">
                <a:latin typeface="+mn-lt"/>
                <a:ea typeface="Arial" panose="020B0604020202020204" pitchFamily="34" charset="0"/>
              </a:rPr>
              <a:t> SEZ potable use still very low. No industrial water use</a:t>
            </a:r>
          </a:p>
          <a:p>
            <a:pPr marL="342900" lvl="0" indent="-342900">
              <a:lnSpc>
                <a:spcPct val="115000"/>
              </a:lnSpc>
              <a:spcBef>
                <a:spcPts val="0"/>
              </a:spcBef>
              <a:spcAft>
                <a:spcPts val="500"/>
              </a:spcAft>
              <a:buFont typeface="Arial" panose="020B0604020202020204" pitchFamily="34" charset="0"/>
              <a:buChar char="•"/>
            </a:pPr>
            <a:r>
              <a:rPr lang="en-US" dirty="0">
                <a:latin typeface="+mn-lt"/>
                <a:ea typeface="Arial" panose="020B0604020202020204" pitchFamily="34" charset="0"/>
              </a:rPr>
              <a:t>Water use exceeded allocations for Kouga LM</a:t>
            </a:r>
          </a:p>
          <a:p>
            <a:pPr marL="342900" lvl="0" indent="-342900">
              <a:lnSpc>
                <a:spcPct val="115000"/>
              </a:lnSpc>
              <a:spcBef>
                <a:spcPts val="0"/>
              </a:spcBef>
              <a:spcAft>
                <a:spcPts val="500"/>
              </a:spcAft>
              <a:buFont typeface="Arial" panose="020B0604020202020204" pitchFamily="34" charset="0"/>
              <a:buChar char="•"/>
            </a:pPr>
            <a:r>
              <a:rPr lang="en-ZA" dirty="0">
                <a:latin typeface="+mn-lt"/>
                <a:ea typeface="Arial" panose="020B0604020202020204" pitchFamily="34" charset="0"/>
              </a:rPr>
              <a:t>M</a:t>
            </a:r>
            <a:r>
              <a:rPr lang="en-US" dirty="0">
                <a:latin typeface="+mn-lt"/>
                <a:ea typeface="Arial" panose="020B0604020202020204" pitchFamily="34" charset="0"/>
              </a:rPr>
              <a:t>ore severe restrictions to be implemented</a:t>
            </a:r>
          </a:p>
        </p:txBody>
      </p:sp>
    </p:spTree>
    <p:extLst>
      <p:ext uri="{BB962C8B-B14F-4D97-AF65-F5344CB8AC3E}">
        <p14:creationId xmlns:p14="http://schemas.microsoft.com/office/powerpoint/2010/main" val="391797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619250" y="274638"/>
            <a:ext cx="7391400" cy="73120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defRPr/>
            </a:pPr>
            <a:r>
              <a:rPr lang="en-US" sz="3600" b="1" dirty="0">
                <a:solidFill>
                  <a:schemeClr val="bg2">
                    <a:lumMod val="25000"/>
                  </a:schemeClr>
                </a:solidFill>
              </a:rPr>
              <a:t>Balancing Dam Options</a:t>
            </a:r>
            <a:endParaRPr lang="en-US" altLang="en-US" sz="3600" dirty="0"/>
          </a:p>
        </p:txBody>
      </p:sp>
      <p:sp>
        <p:nvSpPr>
          <p:cNvPr id="16387" name="TextBox 7"/>
          <p:cNvSpPr txBox="1">
            <a:spLocks noChangeArrowheads="1"/>
          </p:cNvSpPr>
          <p:nvPr/>
        </p:nvSpPr>
        <p:spPr bwMode="auto">
          <a:xfrm>
            <a:off x="1619250" y="1483678"/>
            <a:ext cx="7391400"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spcAft>
                <a:spcPts val="600"/>
              </a:spcAft>
            </a:pPr>
            <a:r>
              <a:rPr lang="en-US" altLang="en-US" i="1" dirty="0"/>
              <a:t>Following preliminary screening, costing and comparison:</a:t>
            </a:r>
          </a:p>
          <a:p>
            <a:pPr marL="0" indent="0">
              <a:spcAft>
                <a:spcPts val="600"/>
              </a:spcAft>
            </a:pPr>
            <a:r>
              <a:rPr lang="en-US" altLang="en-US" dirty="0"/>
              <a:t>Construction of a 4.6 million m</a:t>
            </a:r>
            <a:r>
              <a:rPr lang="en-US" altLang="en-US" baseline="30000" dirty="0"/>
              <a:t>3</a:t>
            </a:r>
            <a:r>
              <a:rPr lang="en-US" altLang="en-US" dirty="0"/>
              <a:t> balancing dam near present </a:t>
            </a:r>
            <a:r>
              <a:rPr lang="en-US" altLang="en-US" dirty="0" err="1"/>
              <a:t>Scheepersvlakte</a:t>
            </a:r>
            <a:r>
              <a:rPr lang="en-US" altLang="en-US" dirty="0"/>
              <a:t> Dam &amp; integration with existing gravity pipeline to </a:t>
            </a:r>
            <a:r>
              <a:rPr lang="en-US" altLang="en-US" dirty="0" err="1"/>
              <a:t>Nooitgedagt</a:t>
            </a:r>
            <a:r>
              <a:rPr lang="en-US" altLang="en-US" dirty="0"/>
              <a:t> WTW:</a:t>
            </a:r>
          </a:p>
          <a:p>
            <a:pPr>
              <a:spcAft>
                <a:spcPts val="600"/>
              </a:spcAft>
              <a:buFont typeface="Arial" panose="020B0604020202020204" pitchFamily="34" charset="0"/>
              <a:buChar char="•"/>
            </a:pPr>
            <a:r>
              <a:rPr lang="en-US" altLang="en-US" sz="2200" dirty="0">
                <a:solidFill>
                  <a:srgbClr val="0070C0"/>
                </a:solidFill>
              </a:rPr>
              <a:t>Lower </a:t>
            </a:r>
            <a:r>
              <a:rPr lang="en-US" altLang="en-US" sz="2200" dirty="0" err="1">
                <a:solidFill>
                  <a:srgbClr val="0070C0"/>
                </a:solidFill>
              </a:rPr>
              <a:t>Coerney</a:t>
            </a:r>
            <a:r>
              <a:rPr lang="en-US" altLang="en-US" sz="2200" dirty="0">
                <a:solidFill>
                  <a:srgbClr val="0070C0"/>
                </a:solidFill>
              </a:rPr>
              <a:t> Dam</a:t>
            </a:r>
          </a:p>
          <a:p>
            <a:pPr>
              <a:spcAft>
                <a:spcPts val="1500"/>
              </a:spcAft>
              <a:buFont typeface="Arial" panose="020B0604020202020204" pitchFamily="34" charset="0"/>
              <a:buChar char="•"/>
            </a:pPr>
            <a:r>
              <a:rPr lang="en-ZA" altLang="en-US" sz="2200" dirty="0">
                <a:solidFill>
                  <a:srgbClr val="0070C0"/>
                </a:solidFill>
              </a:rPr>
              <a:t>U</a:t>
            </a:r>
            <a:r>
              <a:rPr lang="en-US" altLang="en-US" sz="2200" dirty="0" err="1">
                <a:solidFill>
                  <a:srgbClr val="0070C0"/>
                </a:solidFill>
              </a:rPr>
              <a:t>pper</a:t>
            </a:r>
            <a:r>
              <a:rPr lang="en-US" altLang="en-US" sz="2200" dirty="0">
                <a:solidFill>
                  <a:srgbClr val="0070C0"/>
                </a:solidFill>
              </a:rPr>
              <a:t> </a:t>
            </a:r>
            <a:r>
              <a:rPr lang="en-US" altLang="en-US" sz="2200" dirty="0" err="1">
                <a:solidFill>
                  <a:srgbClr val="0070C0"/>
                </a:solidFill>
              </a:rPr>
              <a:t>Scheepersvlakte</a:t>
            </a:r>
            <a:r>
              <a:rPr lang="en-US" altLang="en-US" sz="2200" dirty="0">
                <a:solidFill>
                  <a:srgbClr val="0070C0"/>
                </a:solidFill>
              </a:rPr>
              <a:t> Dam</a:t>
            </a:r>
          </a:p>
        </p:txBody>
      </p:sp>
    </p:spTree>
    <p:extLst>
      <p:ext uri="{BB962C8B-B14F-4D97-AF65-F5344CB8AC3E}">
        <p14:creationId xmlns:p14="http://schemas.microsoft.com/office/powerpoint/2010/main" val="3607094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724912"/>
            <a:ext cx="6383337" cy="114700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000" b="1" dirty="0">
                <a:solidFill>
                  <a:schemeClr val="bg2">
                    <a:lumMod val="25000"/>
                  </a:schemeClr>
                </a:solidFill>
                <a:effectLst>
                  <a:outerShdw blurRad="38100" dist="38100" dir="2700000" algn="tl">
                    <a:srgbClr val="000000">
                      <a:alpha val="43137"/>
                    </a:srgbClr>
                  </a:outerShdw>
                </a:effectLst>
              </a:rPr>
              <a:t>Future Water Requirements</a:t>
            </a:r>
          </a:p>
        </p:txBody>
      </p:sp>
      <p:cxnSp>
        <p:nvCxnSpPr>
          <p:cNvPr id="4" name="Straight Connector 3"/>
          <p:cNvCxnSpPr/>
          <p:nvPr/>
        </p:nvCxnSpPr>
        <p:spPr>
          <a:xfrm flipV="1">
            <a:off x="1801813" y="404812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7990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685132" y="594344"/>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Water Requirement Scenarios</a:t>
            </a:r>
          </a:p>
        </p:txBody>
      </p:sp>
      <p:sp>
        <p:nvSpPr>
          <p:cNvPr id="2" name="Rectangle 1"/>
          <p:cNvSpPr/>
          <p:nvPr/>
        </p:nvSpPr>
        <p:spPr>
          <a:xfrm>
            <a:off x="1597949" y="1252499"/>
            <a:ext cx="7427912" cy="4987006"/>
          </a:xfrm>
          <a:prstGeom prst="rect">
            <a:avLst/>
          </a:prstGeom>
        </p:spPr>
        <p:txBody>
          <a:bodyPr wrap="square">
            <a:spAutoFit/>
          </a:bodyPr>
          <a:lstStyle/>
          <a:p>
            <a:pPr marL="342900" lvl="0" indent="-342900">
              <a:lnSpc>
                <a:spcPct val="115000"/>
              </a:lnSpc>
              <a:spcBef>
                <a:spcPts val="0"/>
              </a:spcBef>
              <a:spcAft>
                <a:spcPts val="300"/>
              </a:spcAft>
              <a:buFont typeface="Wingdings" panose="05000000000000000000" pitchFamily="2" charset="2"/>
              <a:buChar char="§"/>
            </a:pPr>
            <a:r>
              <a:rPr lang="en-AU" b="1" dirty="0">
                <a:latin typeface="+mn-lt"/>
                <a:ea typeface="Arial" panose="020B0604020202020204" pitchFamily="34" charset="0"/>
              </a:rPr>
              <a:t>7 Water Requirement Scenarios developed - combinations of:</a:t>
            </a:r>
          </a:p>
          <a:p>
            <a:pPr marL="800100" lvl="1" indent="-342900">
              <a:spcBef>
                <a:spcPts val="0"/>
              </a:spcBef>
              <a:spcAft>
                <a:spcPts val="500"/>
              </a:spcAft>
              <a:buFont typeface="Arial" panose="020B0604020202020204" pitchFamily="34" charset="0"/>
              <a:buChar char="•"/>
            </a:pPr>
            <a:r>
              <a:rPr lang="en-AU" sz="2200" dirty="0">
                <a:solidFill>
                  <a:srgbClr val="0070C0"/>
                </a:solidFill>
                <a:latin typeface="+mn-lt"/>
                <a:ea typeface="Arial" panose="020B0604020202020204" pitchFamily="34" charset="0"/>
              </a:rPr>
              <a:t>Low growth of 1% compound growth</a:t>
            </a:r>
          </a:p>
          <a:p>
            <a:pPr marL="800100" lvl="1" indent="-342900">
              <a:spcBef>
                <a:spcPts val="0"/>
              </a:spcBef>
              <a:spcAft>
                <a:spcPts val="500"/>
              </a:spcAft>
              <a:buFont typeface="Arial" panose="020B0604020202020204" pitchFamily="34" charset="0"/>
              <a:buChar char="•"/>
            </a:pPr>
            <a:r>
              <a:rPr lang="en-AU" sz="2200" dirty="0">
                <a:solidFill>
                  <a:srgbClr val="0070C0"/>
                </a:solidFill>
                <a:latin typeface="+mn-lt"/>
                <a:ea typeface="Arial" panose="020B0604020202020204" pitchFamily="34" charset="0"/>
              </a:rPr>
              <a:t>Historical long-term growth of 2.3%</a:t>
            </a:r>
          </a:p>
          <a:p>
            <a:pPr marL="800100" lvl="1" indent="-342900">
              <a:spcBef>
                <a:spcPts val="0"/>
              </a:spcBef>
              <a:spcAft>
                <a:spcPts val="500"/>
              </a:spcAft>
              <a:buFont typeface="Arial" panose="020B0604020202020204" pitchFamily="34" charset="0"/>
              <a:buChar char="•"/>
            </a:pPr>
            <a:r>
              <a:rPr lang="en-AU" sz="2200" dirty="0">
                <a:solidFill>
                  <a:srgbClr val="0070C0"/>
                </a:solidFill>
                <a:latin typeface="+mn-lt"/>
                <a:ea typeface="Arial" panose="020B0604020202020204" pitchFamily="34" charset="0"/>
              </a:rPr>
              <a:t>High growth of 3.5% linear growth</a:t>
            </a:r>
          </a:p>
          <a:p>
            <a:pPr marL="800100" lvl="1" indent="-342900">
              <a:spcBef>
                <a:spcPts val="0"/>
              </a:spcBef>
              <a:spcAft>
                <a:spcPts val="500"/>
              </a:spcAft>
              <a:buFont typeface="Arial" panose="020B0604020202020204" pitchFamily="34" charset="0"/>
              <a:buChar char="•"/>
            </a:pPr>
            <a:r>
              <a:rPr lang="en-AU" sz="2200" dirty="0" err="1">
                <a:solidFill>
                  <a:srgbClr val="0070C0"/>
                </a:solidFill>
                <a:latin typeface="+mn-lt"/>
                <a:ea typeface="Arial" panose="020B0604020202020204" pitchFamily="34" charset="0"/>
              </a:rPr>
              <a:t>Coega</a:t>
            </a:r>
            <a:r>
              <a:rPr lang="en-AU" sz="2200" dirty="0">
                <a:solidFill>
                  <a:srgbClr val="0070C0"/>
                </a:solidFill>
                <a:latin typeface="+mn-lt"/>
                <a:ea typeface="Arial" panose="020B0604020202020204" pitchFamily="34" charset="0"/>
              </a:rPr>
              <a:t> IDP domestic &amp; industrial water projections</a:t>
            </a:r>
          </a:p>
          <a:p>
            <a:pPr marL="800100" lvl="1" indent="-342900">
              <a:spcBef>
                <a:spcPts val="0"/>
              </a:spcBef>
              <a:spcAft>
                <a:spcPts val="500"/>
              </a:spcAft>
              <a:buFont typeface="Arial" panose="020B0604020202020204" pitchFamily="34" charset="0"/>
              <a:buChar char="•"/>
            </a:pPr>
            <a:r>
              <a:rPr lang="en-AU" sz="2200" dirty="0">
                <a:solidFill>
                  <a:srgbClr val="0070C0"/>
                </a:solidFill>
                <a:latin typeface="+mn-lt"/>
                <a:ea typeface="Arial" panose="020B0604020202020204" pitchFamily="34" charset="0"/>
              </a:rPr>
              <a:t>For Kouga LM linear growth of 3.3% high-growth used to be in line with DWS growth estimations</a:t>
            </a:r>
          </a:p>
          <a:p>
            <a:pPr marL="800100" lvl="1" indent="-342900">
              <a:spcBef>
                <a:spcPts val="0"/>
              </a:spcBef>
              <a:spcAft>
                <a:spcPts val="500"/>
              </a:spcAft>
              <a:buFont typeface="Arial" panose="020B0604020202020204" pitchFamily="34" charset="0"/>
              <a:buChar char="•"/>
            </a:pPr>
            <a:r>
              <a:rPr lang="en-AU" sz="2200" dirty="0">
                <a:solidFill>
                  <a:srgbClr val="0070C0"/>
                </a:solidFill>
                <a:latin typeface="+mn-lt"/>
                <a:ea typeface="Arial" panose="020B0604020202020204" pitchFamily="34" charset="0"/>
              </a:rPr>
              <a:t>Implementation of the Reserve </a:t>
            </a:r>
          </a:p>
          <a:p>
            <a:pPr marL="800100" lvl="1" indent="-342900">
              <a:spcBef>
                <a:spcPts val="0"/>
              </a:spcBef>
              <a:spcAft>
                <a:spcPts val="500"/>
              </a:spcAft>
              <a:buFont typeface="Arial" panose="020B0604020202020204" pitchFamily="34" charset="0"/>
              <a:buChar char="•"/>
            </a:pPr>
            <a:r>
              <a:rPr lang="en-AU" sz="2200" dirty="0">
                <a:solidFill>
                  <a:srgbClr val="0070C0"/>
                </a:solidFill>
                <a:latin typeface="+mn-lt"/>
                <a:ea typeface="Arial" panose="020B0604020202020204" pitchFamily="34" charset="0"/>
              </a:rPr>
              <a:t>Climate change</a:t>
            </a:r>
          </a:p>
          <a:p>
            <a:pPr marL="342900" lvl="0" indent="-342900">
              <a:lnSpc>
                <a:spcPct val="115000"/>
              </a:lnSpc>
              <a:spcBef>
                <a:spcPts val="0"/>
              </a:spcBef>
              <a:spcAft>
                <a:spcPts val="500"/>
              </a:spcAft>
              <a:buFont typeface="Wingdings" panose="05000000000000000000" pitchFamily="2" charset="2"/>
              <a:buChar char="§"/>
            </a:pPr>
            <a:r>
              <a:rPr lang="en-AU" b="1" dirty="0">
                <a:latin typeface="+mn-lt"/>
                <a:ea typeface="Arial" panose="020B0604020202020204" pitchFamily="34" charset="0"/>
              </a:rPr>
              <a:t> </a:t>
            </a:r>
            <a:r>
              <a:rPr lang="en-ZA" b="1" dirty="0">
                <a:latin typeface="+mn-lt"/>
                <a:ea typeface="Arial" panose="020B0604020202020204" pitchFamily="34" charset="0"/>
              </a:rPr>
              <a:t>Base year value used for projections is theoretical, to avoid under-estimation of interventions required</a:t>
            </a:r>
          </a:p>
        </p:txBody>
      </p:sp>
    </p:spTree>
    <p:extLst>
      <p:ext uri="{BB962C8B-B14F-4D97-AF65-F5344CB8AC3E}">
        <p14:creationId xmlns:p14="http://schemas.microsoft.com/office/powerpoint/2010/main" val="892011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506413"/>
            <a:ext cx="7427912" cy="615553"/>
          </a:xfrm>
          <a:prstGeom prst="rect">
            <a:avLst/>
          </a:prstGeom>
          <a:noFill/>
        </p:spPr>
        <p:txBody>
          <a:bodyPr wrap="square">
            <a:spAutoFit/>
          </a:bodyPr>
          <a:lstStyle/>
          <a:p>
            <a:pPr fontAlgn="auto">
              <a:spcBef>
                <a:spcPts val="0"/>
              </a:spcBef>
              <a:spcAft>
                <a:spcPts val="0"/>
              </a:spcAft>
              <a:defRPr/>
            </a:pPr>
            <a:r>
              <a:rPr lang="en-US" sz="3400" b="1" dirty="0" err="1">
                <a:solidFill>
                  <a:schemeClr val="bg2">
                    <a:lumMod val="25000"/>
                  </a:schemeClr>
                </a:solidFill>
              </a:rPr>
              <a:t>Coega</a:t>
            </a:r>
            <a:r>
              <a:rPr lang="en-US" sz="3400" b="1" dirty="0">
                <a:solidFill>
                  <a:schemeClr val="bg2">
                    <a:lumMod val="25000"/>
                  </a:schemeClr>
                </a:solidFill>
              </a:rPr>
              <a:t> IDZ Water Requirements</a:t>
            </a:r>
          </a:p>
        </p:txBody>
      </p:sp>
      <p:pic>
        <p:nvPicPr>
          <p:cNvPr id="2" name="Picture 1">
            <a:extLst>
              <a:ext uri="{FF2B5EF4-FFF2-40B4-BE49-F238E27FC236}">
                <a16:creationId xmlns:a16="http://schemas.microsoft.com/office/drawing/2014/main" id="{3A88D21B-705F-4C27-9E00-300C482A44C5}"/>
              </a:ext>
            </a:extLst>
          </p:cNvPr>
          <p:cNvPicPr>
            <a:picLocks noChangeAspect="1"/>
          </p:cNvPicPr>
          <p:nvPr/>
        </p:nvPicPr>
        <p:blipFill rotWithShape="1">
          <a:blip r:embed="rId3"/>
          <a:srcRect r="8808"/>
          <a:stretch/>
        </p:blipFill>
        <p:spPr>
          <a:xfrm>
            <a:off x="1512888" y="1566478"/>
            <a:ext cx="7410487" cy="4639154"/>
          </a:xfrm>
          <a:prstGeom prst="rect">
            <a:avLst/>
          </a:prstGeom>
        </p:spPr>
      </p:pic>
    </p:spTree>
    <p:extLst>
      <p:ext uri="{BB962C8B-B14F-4D97-AF65-F5344CB8AC3E}">
        <p14:creationId xmlns:p14="http://schemas.microsoft.com/office/powerpoint/2010/main" val="2648474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685132" y="446562"/>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Base year value for Scenarios</a:t>
            </a:r>
          </a:p>
        </p:txBody>
      </p:sp>
      <p:sp>
        <p:nvSpPr>
          <p:cNvPr id="4" name="Rectangle 3">
            <a:extLst>
              <a:ext uri="{FF2B5EF4-FFF2-40B4-BE49-F238E27FC236}">
                <a16:creationId xmlns:a16="http://schemas.microsoft.com/office/drawing/2014/main" id="{E9E353B1-90D0-41AC-82A6-BEF334705DAC}"/>
              </a:ext>
            </a:extLst>
          </p:cNvPr>
          <p:cNvSpPr/>
          <p:nvPr/>
        </p:nvSpPr>
        <p:spPr>
          <a:xfrm>
            <a:off x="1597949" y="1404899"/>
            <a:ext cx="7427912" cy="4419671"/>
          </a:xfrm>
          <a:prstGeom prst="rect">
            <a:avLst/>
          </a:prstGeom>
        </p:spPr>
        <p:txBody>
          <a:bodyPr wrap="square">
            <a:spAutoFit/>
          </a:bodyPr>
          <a:lstStyle/>
          <a:p>
            <a:pPr marL="342900" lvl="0" indent="-342900">
              <a:lnSpc>
                <a:spcPct val="110000"/>
              </a:lnSpc>
              <a:spcBef>
                <a:spcPts val="0"/>
              </a:spcBef>
              <a:spcAft>
                <a:spcPts val="300"/>
              </a:spcAft>
              <a:buFont typeface="Arial" panose="020B0604020202020204" pitchFamily="34" charset="0"/>
              <a:buChar char="•"/>
            </a:pPr>
            <a:r>
              <a:rPr lang="en-AU" sz="2000" b="1" dirty="0">
                <a:latin typeface="+mn-lt"/>
              </a:rPr>
              <a:t>2017/18 historical water use value NOT used as starting point for scenario planning, because:</a:t>
            </a:r>
          </a:p>
          <a:p>
            <a:pPr marL="800100" lvl="1" indent="-342900">
              <a:lnSpc>
                <a:spcPct val="110000"/>
              </a:lnSpc>
              <a:spcBef>
                <a:spcPts val="0"/>
              </a:spcBef>
              <a:spcAft>
                <a:spcPts val="300"/>
              </a:spcAft>
              <a:buClr>
                <a:srgbClr val="0070C0"/>
              </a:buClr>
              <a:buSzPct val="85000"/>
              <a:buFont typeface="Wingdings" panose="05000000000000000000" pitchFamily="2" charset="2"/>
              <a:buChar char="§"/>
            </a:pPr>
            <a:r>
              <a:rPr lang="en-AU" sz="1800" dirty="0">
                <a:solidFill>
                  <a:srgbClr val="0070C0"/>
                </a:solidFill>
                <a:latin typeface="+mn-lt"/>
              </a:rPr>
              <a:t>2017/18 historical value reflects restricted use of the </a:t>
            </a:r>
            <a:r>
              <a:rPr lang="en-AU" sz="1800" dirty="0" err="1">
                <a:solidFill>
                  <a:srgbClr val="0070C0"/>
                </a:solidFill>
                <a:latin typeface="+mn-lt"/>
              </a:rPr>
              <a:t>Algoa</a:t>
            </a:r>
            <a:r>
              <a:rPr lang="en-AU" sz="1800" dirty="0">
                <a:solidFill>
                  <a:srgbClr val="0070C0"/>
                </a:solidFill>
                <a:latin typeface="+mn-lt"/>
              </a:rPr>
              <a:t> WSS during a significant drought</a:t>
            </a:r>
          </a:p>
          <a:p>
            <a:pPr marL="800100" lvl="1" indent="-342900">
              <a:lnSpc>
                <a:spcPct val="110000"/>
              </a:lnSpc>
              <a:spcBef>
                <a:spcPts val="0"/>
              </a:spcBef>
              <a:spcAft>
                <a:spcPts val="300"/>
              </a:spcAft>
              <a:buClr>
                <a:srgbClr val="0070C0"/>
              </a:buClr>
              <a:buSzPct val="85000"/>
              <a:buFont typeface="Wingdings" panose="05000000000000000000" pitchFamily="2" charset="2"/>
              <a:buChar char="§"/>
            </a:pPr>
            <a:r>
              <a:rPr lang="en-AU" sz="1800" dirty="0">
                <a:solidFill>
                  <a:srgbClr val="0070C0"/>
                </a:solidFill>
                <a:latin typeface="+mn-lt"/>
              </a:rPr>
              <a:t>Using this value as the starting point for scenario planning will lead to under-estimation of the interventions needed to ensure a long-term water balance</a:t>
            </a:r>
          </a:p>
          <a:p>
            <a:pPr marL="800100" lvl="1" indent="-342900">
              <a:lnSpc>
                <a:spcPct val="110000"/>
              </a:lnSpc>
              <a:spcBef>
                <a:spcPts val="0"/>
              </a:spcBef>
              <a:spcAft>
                <a:spcPts val="300"/>
              </a:spcAft>
              <a:buClr>
                <a:srgbClr val="0070C0"/>
              </a:buClr>
              <a:buSzPct val="85000"/>
              <a:buFont typeface="Wingdings" panose="05000000000000000000" pitchFamily="2" charset="2"/>
              <a:buChar char="§"/>
            </a:pPr>
            <a:r>
              <a:rPr lang="en-AU" sz="1800" dirty="0">
                <a:solidFill>
                  <a:srgbClr val="0070C0"/>
                </a:solidFill>
                <a:latin typeface="+mn-lt"/>
              </a:rPr>
              <a:t>Water use typically returns to pre-drought levels within a year or two, unless some drought WC/WDM measures are kept in place</a:t>
            </a:r>
          </a:p>
          <a:p>
            <a:pPr marL="342900" lvl="0" indent="-342900">
              <a:lnSpc>
                <a:spcPct val="110000"/>
              </a:lnSpc>
              <a:spcBef>
                <a:spcPts val="0"/>
              </a:spcBef>
              <a:spcAft>
                <a:spcPts val="300"/>
              </a:spcAft>
              <a:buFont typeface="Arial" panose="020B0604020202020204" pitchFamily="34" charset="0"/>
              <a:buChar char="•"/>
            </a:pPr>
            <a:r>
              <a:rPr lang="en-ZA" sz="2000" b="1" dirty="0">
                <a:latin typeface="+mn-lt"/>
                <a:ea typeface="Arial" panose="020B0604020202020204" pitchFamily="34" charset="0"/>
              </a:rPr>
              <a:t>Theoretical starting value corresponding closely with trendline value of historical use used for scenario projections</a:t>
            </a:r>
          </a:p>
          <a:p>
            <a:pPr marL="800100" lvl="1" indent="-342900">
              <a:lnSpc>
                <a:spcPct val="110000"/>
              </a:lnSpc>
              <a:spcBef>
                <a:spcPts val="0"/>
              </a:spcBef>
              <a:spcAft>
                <a:spcPts val="300"/>
              </a:spcAft>
              <a:buClr>
                <a:srgbClr val="0070C0"/>
              </a:buClr>
              <a:buSzPct val="85000"/>
              <a:buFont typeface="Wingdings" panose="05000000000000000000" pitchFamily="2" charset="2"/>
              <a:buChar char="§"/>
            </a:pPr>
            <a:r>
              <a:rPr lang="en-ZA" sz="1800" dirty="0">
                <a:solidFill>
                  <a:srgbClr val="0070C0"/>
                </a:solidFill>
                <a:latin typeface="+mn-lt"/>
              </a:rPr>
              <a:t>2017/18 actual (restricted use) was 139.1 million m</a:t>
            </a:r>
            <a:r>
              <a:rPr lang="en-ZA" sz="1800" baseline="30000" dirty="0">
                <a:solidFill>
                  <a:srgbClr val="0070C0"/>
                </a:solidFill>
                <a:latin typeface="+mn-lt"/>
              </a:rPr>
              <a:t>3</a:t>
            </a:r>
            <a:r>
              <a:rPr lang="en-ZA" sz="1800" dirty="0">
                <a:solidFill>
                  <a:srgbClr val="0070C0"/>
                </a:solidFill>
                <a:latin typeface="+mn-lt"/>
              </a:rPr>
              <a:t>/a</a:t>
            </a:r>
          </a:p>
          <a:p>
            <a:pPr marL="800100" lvl="1" indent="-342900">
              <a:lnSpc>
                <a:spcPct val="110000"/>
              </a:lnSpc>
              <a:spcBef>
                <a:spcPts val="0"/>
              </a:spcBef>
              <a:spcAft>
                <a:spcPts val="300"/>
              </a:spcAft>
              <a:buClr>
                <a:srgbClr val="0070C0"/>
              </a:buClr>
              <a:buSzPct val="85000"/>
              <a:buFont typeface="Wingdings" panose="05000000000000000000" pitchFamily="2" charset="2"/>
              <a:buChar char="§"/>
            </a:pPr>
            <a:r>
              <a:rPr lang="en-ZA" sz="1800" dirty="0">
                <a:solidFill>
                  <a:srgbClr val="0070C0"/>
                </a:solidFill>
                <a:latin typeface="+mn-lt"/>
              </a:rPr>
              <a:t>2017/18 Scenario starting value is 169.4 million m</a:t>
            </a:r>
            <a:r>
              <a:rPr lang="en-ZA" sz="1800" baseline="30000" dirty="0">
                <a:solidFill>
                  <a:srgbClr val="0070C0"/>
                </a:solidFill>
                <a:latin typeface="+mn-lt"/>
              </a:rPr>
              <a:t>3</a:t>
            </a:r>
            <a:r>
              <a:rPr lang="en-ZA" sz="1800" dirty="0">
                <a:solidFill>
                  <a:srgbClr val="0070C0"/>
                </a:solidFill>
                <a:latin typeface="+mn-lt"/>
              </a:rPr>
              <a:t>/a</a:t>
            </a:r>
          </a:p>
        </p:txBody>
      </p:sp>
    </p:spTree>
    <p:extLst>
      <p:ext uri="{BB962C8B-B14F-4D97-AF65-F5344CB8AC3E}">
        <p14:creationId xmlns:p14="http://schemas.microsoft.com/office/powerpoint/2010/main" val="2782740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F3C46-D393-4C5E-87C8-B827F3F258DA}"/>
              </a:ext>
            </a:extLst>
          </p:cNvPr>
          <p:cNvPicPr>
            <a:picLocks noChangeAspect="1"/>
          </p:cNvPicPr>
          <p:nvPr/>
        </p:nvPicPr>
        <p:blipFill>
          <a:blip r:embed="rId3"/>
          <a:stretch>
            <a:fillRect/>
          </a:stretch>
        </p:blipFill>
        <p:spPr>
          <a:xfrm>
            <a:off x="0" y="1152788"/>
            <a:ext cx="9144000" cy="5338467"/>
          </a:xfrm>
          <a:prstGeom prst="rect">
            <a:avLst/>
          </a:prstGeom>
        </p:spPr>
      </p:pic>
      <p:sp>
        <p:nvSpPr>
          <p:cNvPr id="6" name="TextBox 5"/>
          <p:cNvSpPr txBox="1"/>
          <p:nvPr/>
        </p:nvSpPr>
        <p:spPr bwMode="auto">
          <a:xfrm>
            <a:off x="1625600" y="354013"/>
            <a:ext cx="7518400" cy="477054"/>
          </a:xfrm>
          <a:prstGeom prst="rect">
            <a:avLst/>
          </a:prstGeom>
          <a:noFill/>
        </p:spPr>
        <p:txBody>
          <a:bodyPr wrap="square">
            <a:spAutoFit/>
          </a:bodyPr>
          <a:lstStyle/>
          <a:p>
            <a:pPr fontAlgn="auto">
              <a:spcBef>
                <a:spcPts val="0"/>
              </a:spcBef>
              <a:spcAft>
                <a:spcPts val="0"/>
              </a:spcAft>
              <a:defRPr/>
            </a:pPr>
            <a:r>
              <a:rPr lang="en-US" sz="2500" b="1" dirty="0">
                <a:solidFill>
                  <a:schemeClr val="bg2">
                    <a:lumMod val="25000"/>
                  </a:schemeClr>
                </a:solidFill>
              </a:rPr>
              <a:t>Influence of starting value on Scenario Planning</a:t>
            </a:r>
          </a:p>
        </p:txBody>
      </p:sp>
      <p:grpSp>
        <p:nvGrpSpPr>
          <p:cNvPr id="2" name="Group 1"/>
          <p:cNvGrpSpPr/>
          <p:nvPr/>
        </p:nvGrpSpPr>
        <p:grpSpPr>
          <a:xfrm>
            <a:off x="1352116" y="1756460"/>
            <a:ext cx="7500265" cy="2988777"/>
            <a:chOff x="1352116" y="1756460"/>
            <a:chExt cx="7500265" cy="2988777"/>
          </a:xfrm>
        </p:grpSpPr>
        <p:sp>
          <p:nvSpPr>
            <p:cNvPr id="8" name="TextBox 7"/>
            <p:cNvSpPr txBox="1"/>
            <p:nvPr/>
          </p:nvSpPr>
          <p:spPr>
            <a:xfrm>
              <a:off x="5628890" y="4468238"/>
              <a:ext cx="3177517" cy="276999"/>
            </a:xfrm>
            <a:prstGeom prst="rect">
              <a:avLst/>
            </a:prstGeom>
            <a:noFill/>
          </p:spPr>
          <p:txBody>
            <a:bodyPr wrap="square" rtlCol="0">
              <a:spAutoFit/>
            </a:bodyPr>
            <a:lstStyle/>
            <a:p>
              <a:pPr algn="r"/>
              <a:r>
                <a:rPr lang="en-ZA" sz="1200" b="1" dirty="0" err="1"/>
                <a:t>Nooitgedagt</a:t>
              </a:r>
              <a:r>
                <a:rPr lang="en-ZA" sz="1200" b="1" dirty="0"/>
                <a:t> Low Level Scheme Phase 3</a:t>
              </a:r>
              <a:endParaRPr lang="en-GB" sz="1200" b="1" dirty="0"/>
            </a:p>
          </p:txBody>
        </p:sp>
        <p:sp>
          <p:nvSpPr>
            <p:cNvPr id="9" name="TextBox 8"/>
            <p:cNvSpPr txBox="1"/>
            <p:nvPr/>
          </p:nvSpPr>
          <p:spPr>
            <a:xfrm>
              <a:off x="6732030" y="4313048"/>
              <a:ext cx="2060278" cy="276999"/>
            </a:xfrm>
            <a:prstGeom prst="rect">
              <a:avLst/>
            </a:prstGeom>
            <a:noFill/>
          </p:spPr>
          <p:txBody>
            <a:bodyPr wrap="square" rtlCol="0">
              <a:spAutoFit/>
            </a:bodyPr>
            <a:lstStyle/>
            <a:p>
              <a:pPr algn="r"/>
              <a:r>
                <a:rPr lang="en-ZA" sz="1200" b="1" dirty="0"/>
                <a:t>Groundwater </a:t>
              </a:r>
              <a:r>
                <a:rPr lang="en-ZA" sz="1200" b="1" dirty="0" err="1"/>
                <a:t>Coega</a:t>
              </a:r>
              <a:r>
                <a:rPr lang="en-ZA" sz="1200" b="1" dirty="0"/>
                <a:t> Fault</a:t>
              </a:r>
              <a:endParaRPr lang="en-GB" sz="1200" b="1" dirty="0"/>
            </a:p>
          </p:txBody>
        </p:sp>
        <p:sp>
          <p:nvSpPr>
            <p:cNvPr id="10" name="TextBox 9"/>
            <p:cNvSpPr txBox="1"/>
            <p:nvPr/>
          </p:nvSpPr>
          <p:spPr>
            <a:xfrm>
              <a:off x="6450872" y="3410016"/>
              <a:ext cx="2323525" cy="276999"/>
            </a:xfrm>
            <a:prstGeom prst="rect">
              <a:avLst/>
            </a:prstGeom>
            <a:noFill/>
          </p:spPr>
          <p:txBody>
            <a:bodyPr wrap="square" rtlCol="0">
              <a:spAutoFit/>
            </a:bodyPr>
            <a:lstStyle/>
            <a:p>
              <a:pPr algn="r"/>
              <a:r>
                <a:rPr lang="en-ZA" sz="1200" b="1" dirty="0"/>
                <a:t>Lower Sundays Return Flows</a:t>
              </a:r>
              <a:endParaRPr lang="en-GB" sz="1200" b="1" dirty="0"/>
            </a:p>
          </p:txBody>
        </p:sp>
        <p:sp>
          <p:nvSpPr>
            <p:cNvPr id="11" name="TextBox 10"/>
            <p:cNvSpPr txBox="1"/>
            <p:nvPr/>
          </p:nvSpPr>
          <p:spPr>
            <a:xfrm>
              <a:off x="6905779" y="3649672"/>
              <a:ext cx="1860640" cy="276999"/>
            </a:xfrm>
            <a:prstGeom prst="rect">
              <a:avLst/>
            </a:prstGeom>
            <a:noFill/>
          </p:spPr>
          <p:txBody>
            <a:bodyPr wrap="square" rtlCol="0">
              <a:spAutoFit/>
            </a:bodyPr>
            <a:lstStyle/>
            <a:p>
              <a:pPr algn="r"/>
              <a:r>
                <a:rPr lang="en-ZA" sz="1200" b="1" dirty="0"/>
                <a:t>NLLS Phase 4</a:t>
              </a:r>
              <a:endParaRPr lang="en-GB" sz="1200" b="1" dirty="0"/>
            </a:p>
          </p:txBody>
        </p:sp>
        <p:sp>
          <p:nvSpPr>
            <p:cNvPr id="12" name="TextBox 11"/>
            <p:cNvSpPr txBox="1"/>
            <p:nvPr/>
          </p:nvSpPr>
          <p:spPr>
            <a:xfrm>
              <a:off x="6843879" y="4086255"/>
              <a:ext cx="1952348" cy="276999"/>
            </a:xfrm>
            <a:prstGeom prst="rect">
              <a:avLst/>
            </a:prstGeom>
            <a:noFill/>
          </p:spPr>
          <p:txBody>
            <a:bodyPr wrap="square" rtlCol="0">
              <a:spAutoFit/>
            </a:bodyPr>
            <a:lstStyle/>
            <a:p>
              <a:pPr algn="r"/>
              <a:r>
                <a:rPr lang="en-ZA" sz="1200" b="1" dirty="0"/>
                <a:t>5 groundwater schemes</a:t>
              </a:r>
              <a:endParaRPr lang="en-GB" sz="1200" b="1" dirty="0"/>
            </a:p>
          </p:txBody>
        </p:sp>
        <p:sp>
          <p:nvSpPr>
            <p:cNvPr id="13" name="TextBox 12"/>
            <p:cNvSpPr txBox="1"/>
            <p:nvPr/>
          </p:nvSpPr>
          <p:spPr>
            <a:xfrm>
              <a:off x="6959611" y="2911232"/>
              <a:ext cx="1860640" cy="276999"/>
            </a:xfrm>
            <a:prstGeom prst="rect">
              <a:avLst/>
            </a:prstGeom>
            <a:noFill/>
          </p:spPr>
          <p:txBody>
            <a:bodyPr wrap="square"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1</a:t>
              </a:r>
              <a:endParaRPr lang="en-GB" sz="1200" b="1" dirty="0"/>
            </a:p>
          </p:txBody>
        </p:sp>
        <p:sp>
          <p:nvSpPr>
            <p:cNvPr id="14" name="TextBox 13"/>
            <p:cNvSpPr txBox="1"/>
            <p:nvPr/>
          </p:nvSpPr>
          <p:spPr>
            <a:xfrm>
              <a:off x="6945767" y="2720241"/>
              <a:ext cx="1860640" cy="276999"/>
            </a:xfrm>
            <a:prstGeom prst="rect">
              <a:avLst/>
            </a:prstGeom>
            <a:noFill/>
          </p:spPr>
          <p:txBody>
            <a:bodyPr wrap="square"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2</a:t>
              </a:r>
              <a:endParaRPr lang="en-GB" sz="1200" b="1" dirty="0"/>
            </a:p>
          </p:txBody>
        </p:sp>
        <p:sp>
          <p:nvSpPr>
            <p:cNvPr id="15" name="TextBox 14"/>
            <p:cNvSpPr txBox="1"/>
            <p:nvPr/>
          </p:nvSpPr>
          <p:spPr>
            <a:xfrm>
              <a:off x="6012306" y="2476757"/>
              <a:ext cx="2840075" cy="276999"/>
            </a:xfrm>
            <a:prstGeom prst="rect">
              <a:avLst/>
            </a:prstGeom>
            <a:noFill/>
          </p:spPr>
          <p:txBody>
            <a:bodyPr wrap="square" rtlCol="0">
              <a:spAutoFit/>
            </a:bodyPr>
            <a:lstStyle/>
            <a:p>
              <a:pPr algn="r"/>
              <a:r>
                <a:rPr lang="en-ZA" sz="1200" b="1" dirty="0" err="1"/>
                <a:t>Kouga</a:t>
              </a:r>
              <a:r>
                <a:rPr lang="en-ZA" sz="1200" b="1" dirty="0"/>
                <a:t> dam replacement / raising</a:t>
              </a:r>
              <a:endParaRPr lang="en-GB" sz="1200" b="1" dirty="0"/>
            </a:p>
          </p:txBody>
        </p:sp>
        <p:sp>
          <p:nvSpPr>
            <p:cNvPr id="18" name="TextBox 17"/>
            <p:cNvSpPr txBox="1"/>
            <p:nvPr/>
          </p:nvSpPr>
          <p:spPr>
            <a:xfrm>
              <a:off x="6549750" y="3888938"/>
              <a:ext cx="2236997" cy="184666"/>
            </a:xfrm>
            <a:prstGeom prst="rect">
              <a:avLst/>
            </a:prstGeom>
            <a:noFill/>
          </p:spPr>
          <p:txBody>
            <a:bodyPr wrap="square" tIns="0" bIns="0" rtlCol="0">
              <a:spAutoFit/>
            </a:bodyPr>
            <a:lstStyle/>
            <a:p>
              <a:pPr algn="r"/>
              <a:r>
                <a:rPr lang="en-ZA" sz="1200" b="1" dirty="0" err="1"/>
                <a:t>Desal</a:t>
              </a:r>
              <a:r>
                <a:rPr lang="en-ZA" sz="1200" b="1" dirty="0"/>
                <a:t> – Marina Sea Salt</a:t>
              </a:r>
              <a:endParaRPr lang="en-GB" sz="1200" b="1" dirty="0"/>
            </a:p>
          </p:txBody>
        </p:sp>
        <p:sp>
          <p:nvSpPr>
            <p:cNvPr id="16" name="TextBox 15">
              <a:extLst>
                <a:ext uri="{FF2B5EF4-FFF2-40B4-BE49-F238E27FC236}">
                  <a16:creationId xmlns:a16="http://schemas.microsoft.com/office/drawing/2014/main" id="{58D8655D-CFF2-4082-844E-CE7CB9E9765B}"/>
                </a:ext>
              </a:extLst>
            </p:cNvPr>
            <p:cNvSpPr txBox="1"/>
            <p:nvPr/>
          </p:nvSpPr>
          <p:spPr>
            <a:xfrm>
              <a:off x="6889733" y="3170247"/>
              <a:ext cx="1860640" cy="276999"/>
            </a:xfrm>
            <a:prstGeom prst="rect">
              <a:avLst/>
            </a:prstGeom>
            <a:noFill/>
          </p:spPr>
          <p:txBody>
            <a:bodyPr wrap="square" rtlCol="0">
              <a:spAutoFit/>
            </a:bodyPr>
            <a:lstStyle/>
            <a:p>
              <a:pPr algn="r"/>
              <a:r>
                <a:rPr lang="en-ZA" sz="1200" b="1" dirty="0"/>
                <a:t>NLLS Phase 5</a:t>
              </a:r>
              <a:endParaRPr lang="en-GB" sz="1200" b="1" dirty="0"/>
            </a:p>
          </p:txBody>
        </p:sp>
        <p:sp>
          <p:nvSpPr>
            <p:cNvPr id="21" name="AutoShape 342">
              <a:extLst>
                <a:ext uri="{FF2B5EF4-FFF2-40B4-BE49-F238E27FC236}">
                  <a16:creationId xmlns:a16="http://schemas.microsoft.com/office/drawing/2014/main" id="{96969C8F-2FD0-413A-B500-F9A46411FF80}"/>
                </a:ext>
              </a:extLst>
            </p:cNvPr>
            <p:cNvSpPr>
              <a:spLocks noChangeArrowheads="1"/>
            </p:cNvSpPr>
            <p:nvPr/>
          </p:nvSpPr>
          <p:spPr bwMode="auto">
            <a:xfrm>
              <a:off x="2133020" y="2529984"/>
              <a:ext cx="1653889" cy="562821"/>
            </a:xfrm>
            <a:prstGeom prst="wedgeRoundRectCallout">
              <a:avLst>
                <a:gd name="adj1" fmla="val 56947"/>
                <a:gd name="adj2" fmla="val 251508"/>
                <a:gd name="adj3" fmla="val 16667"/>
              </a:avLst>
            </a:prstGeom>
            <a:solidFill>
              <a:srgbClr val="FFFF99"/>
            </a:solidFill>
            <a:ln w="12700">
              <a:solidFill>
                <a:schemeClr val="tx1"/>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latin typeface="Arial" panose="020B0604020202020204" pitchFamily="34" charset="0"/>
                  <a:ea typeface="Arial" panose="020B0604020202020204" pitchFamily="34" charset="0"/>
                </a:rPr>
                <a:t>Theoretical starting value 2017/18</a:t>
              </a:r>
              <a:endParaRPr lang="en-GB" sz="1600" dirty="0">
                <a:effectLst/>
                <a:latin typeface="Arial" panose="020B0604020202020204" pitchFamily="34" charset="0"/>
                <a:ea typeface="Arial" panose="020B0604020202020204" pitchFamily="34" charset="0"/>
              </a:endParaRPr>
            </a:p>
          </p:txBody>
        </p:sp>
        <p:sp>
          <p:nvSpPr>
            <p:cNvPr id="22" name="AutoShape 342">
              <a:extLst>
                <a:ext uri="{FF2B5EF4-FFF2-40B4-BE49-F238E27FC236}">
                  <a16:creationId xmlns:a16="http://schemas.microsoft.com/office/drawing/2014/main" id="{DF293576-DD75-4716-9A37-64C961D6B944}"/>
                </a:ext>
              </a:extLst>
            </p:cNvPr>
            <p:cNvSpPr>
              <a:spLocks noChangeArrowheads="1"/>
            </p:cNvSpPr>
            <p:nvPr/>
          </p:nvSpPr>
          <p:spPr bwMode="auto">
            <a:xfrm>
              <a:off x="1352116" y="3391719"/>
              <a:ext cx="1653889" cy="474120"/>
            </a:xfrm>
            <a:prstGeom prst="wedgeRoundRectCallout">
              <a:avLst>
                <a:gd name="adj1" fmla="val 89896"/>
                <a:gd name="adj2" fmla="val 304107"/>
                <a:gd name="adj3" fmla="val 16667"/>
              </a:avLst>
            </a:prstGeom>
            <a:solidFill>
              <a:srgbClr val="FFFF99"/>
            </a:solidFill>
            <a:ln w="12700">
              <a:solidFill>
                <a:schemeClr val="tx1"/>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t>Actual 2017/18 use</a:t>
              </a:r>
              <a:endParaRPr lang="en-GB" sz="1200" b="1" dirty="0"/>
            </a:p>
          </p:txBody>
        </p:sp>
        <p:sp>
          <p:nvSpPr>
            <p:cNvPr id="24" name="AutoShape 342">
              <a:extLst>
                <a:ext uri="{FF2B5EF4-FFF2-40B4-BE49-F238E27FC236}">
                  <a16:creationId xmlns:a16="http://schemas.microsoft.com/office/drawing/2014/main" id="{C88C329A-4805-4A44-A5F0-751566A278FE}"/>
                </a:ext>
              </a:extLst>
            </p:cNvPr>
            <p:cNvSpPr>
              <a:spLocks noChangeArrowheads="1"/>
            </p:cNvSpPr>
            <p:nvPr/>
          </p:nvSpPr>
          <p:spPr bwMode="auto">
            <a:xfrm>
              <a:off x="4557855" y="1756460"/>
              <a:ext cx="1741345" cy="720297"/>
            </a:xfrm>
            <a:prstGeom prst="wedgeRoundRectCallout">
              <a:avLst>
                <a:gd name="adj1" fmla="val 23691"/>
                <a:gd name="adj2" fmla="val 277340"/>
                <a:gd name="adj3" fmla="val 16667"/>
              </a:avLst>
            </a:prstGeom>
            <a:solidFill>
              <a:srgbClr val="FFFF99"/>
            </a:solidFill>
            <a:ln w="12700">
              <a:solidFill>
                <a:schemeClr val="tx1"/>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latin typeface="Arial" panose="020B0604020202020204" pitchFamily="34" charset="0"/>
                  <a:ea typeface="Arial" panose="020B0604020202020204" pitchFamily="34" charset="0"/>
                </a:rPr>
                <a:t>Difference in future water demand to plan for at linear growth</a:t>
              </a:r>
              <a:endParaRPr lang="en-GB" sz="1600" dirty="0">
                <a:effectLst/>
                <a:latin typeface="Arial" panose="020B0604020202020204" pitchFamily="34" charset="0"/>
                <a:ea typeface="Arial" panose="020B0604020202020204" pitchFamily="34" charset="0"/>
              </a:endParaRPr>
            </a:p>
          </p:txBody>
        </p:sp>
      </p:grpSp>
      <p:cxnSp>
        <p:nvCxnSpPr>
          <p:cNvPr id="5" name="Straight Connector 4">
            <a:extLst>
              <a:ext uri="{FF2B5EF4-FFF2-40B4-BE49-F238E27FC236}">
                <a16:creationId xmlns:a16="http://schemas.microsoft.com/office/drawing/2014/main" id="{1EF5B98A-78A8-412F-8F1D-DB6B85CD81E6}"/>
              </a:ext>
            </a:extLst>
          </p:cNvPr>
          <p:cNvCxnSpPr>
            <a:cxnSpLocks/>
          </p:cNvCxnSpPr>
          <p:nvPr/>
        </p:nvCxnSpPr>
        <p:spPr>
          <a:xfrm flipV="1">
            <a:off x="3786909" y="3306618"/>
            <a:ext cx="5065472" cy="1856509"/>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A6E3F96F-ABA3-429E-A8EA-5110AD34CC94}"/>
              </a:ext>
            </a:extLst>
          </p:cNvPr>
          <p:cNvSpPr/>
          <p:nvPr/>
        </p:nvSpPr>
        <p:spPr>
          <a:xfrm>
            <a:off x="3840481" y="4201389"/>
            <a:ext cx="274638" cy="2586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a:p>
        </p:txBody>
      </p:sp>
      <p:sp>
        <p:nvSpPr>
          <p:cNvPr id="20" name="Oval 19">
            <a:extLst>
              <a:ext uri="{FF2B5EF4-FFF2-40B4-BE49-F238E27FC236}">
                <a16:creationId xmlns:a16="http://schemas.microsoft.com/office/drawing/2014/main" id="{A0CCB2AE-3D64-402A-809E-38B926E89CE3}"/>
              </a:ext>
            </a:extLst>
          </p:cNvPr>
          <p:cNvSpPr/>
          <p:nvPr/>
        </p:nvSpPr>
        <p:spPr>
          <a:xfrm>
            <a:off x="3649590" y="5032823"/>
            <a:ext cx="274638" cy="2586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a:p>
        </p:txBody>
      </p:sp>
      <p:sp>
        <p:nvSpPr>
          <p:cNvPr id="23" name="Right Brace 22">
            <a:extLst>
              <a:ext uri="{FF2B5EF4-FFF2-40B4-BE49-F238E27FC236}">
                <a16:creationId xmlns:a16="http://schemas.microsoft.com/office/drawing/2014/main" id="{B0BD7C76-4A97-47E4-8CA0-C7B1ED0E3059}"/>
              </a:ext>
            </a:extLst>
          </p:cNvPr>
          <p:cNvSpPr/>
          <p:nvPr/>
        </p:nvSpPr>
        <p:spPr>
          <a:xfrm>
            <a:off x="5445913" y="3649672"/>
            <a:ext cx="389422" cy="905298"/>
          </a:xfrm>
          <a:prstGeom prst="rightBrace">
            <a:avLst/>
          </a:prstGeom>
        </p:spPr>
        <p:style>
          <a:lnRef idx="2">
            <a:schemeClr val="dk1"/>
          </a:lnRef>
          <a:fillRef idx="0">
            <a:schemeClr val="dk1"/>
          </a:fillRef>
          <a:effectRef idx="1">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effectLst>
                <a:outerShdw blurRad="38100" dist="19050" dir="2700000" algn="tl" rotWithShape="0">
                  <a:schemeClr val="dk1">
                    <a:alpha val="40000"/>
                  </a:schemeClr>
                </a:outerShdw>
              </a:effectLst>
            </a:endParaRPr>
          </a:p>
        </p:txBody>
      </p:sp>
      <p:sp>
        <p:nvSpPr>
          <p:cNvPr id="25" name="Oval 24">
            <a:extLst>
              <a:ext uri="{FF2B5EF4-FFF2-40B4-BE49-F238E27FC236}">
                <a16:creationId xmlns:a16="http://schemas.microsoft.com/office/drawing/2014/main" id="{4768DC44-0740-4E1A-BB4F-67A6FC4627ED}"/>
              </a:ext>
            </a:extLst>
          </p:cNvPr>
          <p:cNvSpPr/>
          <p:nvPr/>
        </p:nvSpPr>
        <p:spPr>
          <a:xfrm>
            <a:off x="6241826" y="2127544"/>
            <a:ext cx="2852844" cy="1431636"/>
          </a:xfrm>
          <a:prstGeom prst="ellipse">
            <a:avLst/>
          </a:prstGeom>
          <a:noFill/>
          <a:ln w="158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B4F0BB3-66CA-4609-9112-C05819782082}"/>
              </a:ext>
            </a:extLst>
          </p:cNvPr>
          <p:cNvSpPr/>
          <p:nvPr/>
        </p:nvSpPr>
        <p:spPr>
          <a:xfrm>
            <a:off x="6700018" y="1914278"/>
            <a:ext cx="1993833" cy="498784"/>
          </a:xfrm>
          <a:prstGeom prst="roundRect">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600" b="1" dirty="0">
                <a:solidFill>
                  <a:schemeClr val="tx1"/>
                </a:solidFill>
                <a:latin typeface="Arial" panose="020B0604020202020204" pitchFamily="34" charset="0"/>
                <a:cs typeface="Arial" panose="020B0604020202020204" pitchFamily="34" charset="0"/>
              </a:rPr>
              <a:t>4 less schemes identified</a:t>
            </a:r>
            <a:endParaRPr lang="en-US"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23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642616"/>
            <a:ext cx="6383337" cy="1229297"/>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000" b="1" dirty="0">
                <a:solidFill>
                  <a:schemeClr val="bg2">
                    <a:lumMod val="25000"/>
                  </a:schemeClr>
                </a:solidFill>
                <a:effectLst>
                  <a:outerShdw blurRad="38100" dist="38100" dir="2700000" algn="tl">
                    <a:srgbClr val="000000">
                      <a:alpha val="43137"/>
                    </a:srgbClr>
                  </a:outerShdw>
                </a:effectLst>
              </a:rPr>
              <a:t>Interventions</a:t>
            </a:r>
            <a:endParaRPr lang="en-GB" sz="16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04812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4863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341313"/>
            <a:ext cx="7427912" cy="113877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Interventions Considered for Scenario Planning</a:t>
            </a:r>
          </a:p>
        </p:txBody>
      </p:sp>
      <p:sp>
        <p:nvSpPr>
          <p:cNvPr id="4" name="Rectangle 3"/>
          <p:cNvSpPr/>
          <p:nvPr/>
        </p:nvSpPr>
        <p:spPr>
          <a:xfrm>
            <a:off x="1658938" y="1486972"/>
            <a:ext cx="7368104" cy="4286302"/>
          </a:xfrm>
          <a:prstGeom prst="rect">
            <a:avLst/>
          </a:prstGeom>
        </p:spPr>
        <p:txBody>
          <a:bodyPr wrap="square">
            <a:spAutoFit/>
          </a:bodyPr>
          <a:lstStyle/>
          <a:p>
            <a:pPr marL="342900" lvl="0" indent="-342900">
              <a:lnSpc>
                <a:spcPct val="115000"/>
              </a:lnSpc>
              <a:spcBef>
                <a:spcPts val="0"/>
              </a:spcBef>
              <a:spcAft>
                <a:spcPts val="500"/>
              </a:spcAft>
              <a:buFont typeface="Arial" panose="020B0604020202020204" pitchFamily="34" charset="0"/>
              <a:buChar char="•"/>
            </a:pPr>
            <a:r>
              <a:rPr lang="en-ZA" dirty="0">
                <a:latin typeface="+mn-lt"/>
              </a:rPr>
              <a:t>WC/WDM: </a:t>
            </a:r>
            <a:r>
              <a:rPr lang="en-ZA" sz="2000" dirty="0">
                <a:solidFill>
                  <a:srgbClr val="0070C0"/>
                </a:solidFill>
                <a:latin typeface="+mn-lt"/>
              </a:rPr>
              <a:t>5%, 10% </a:t>
            </a:r>
            <a:r>
              <a:rPr lang="en-ZA" sz="2000" dirty="0">
                <a:latin typeface="+mn-lt"/>
              </a:rPr>
              <a:t>&amp; </a:t>
            </a:r>
            <a:r>
              <a:rPr lang="en-ZA" sz="2000" dirty="0">
                <a:solidFill>
                  <a:srgbClr val="0070C0"/>
                </a:solidFill>
                <a:latin typeface="+mn-lt"/>
              </a:rPr>
              <a:t>15% </a:t>
            </a:r>
            <a:r>
              <a:rPr lang="en-ZA" sz="2000" dirty="0">
                <a:latin typeface="+mn-lt"/>
              </a:rPr>
              <a:t>savings</a:t>
            </a:r>
          </a:p>
          <a:p>
            <a:pPr marL="342900" indent="-342900">
              <a:lnSpc>
                <a:spcPct val="115000"/>
              </a:lnSpc>
              <a:spcBef>
                <a:spcPts val="0"/>
              </a:spcBef>
              <a:spcAft>
                <a:spcPts val="500"/>
              </a:spcAft>
              <a:buFont typeface="Arial" panose="020B0604020202020204" pitchFamily="34" charset="0"/>
              <a:buChar char="•"/>
            </a:pPr>
            <a:r>
              <a:rPr lang="en-ZA" dirty="0" err="1">
                <a:latin typeface="+mn-lt"/>
              </a:rPr>
              <a:t>Nooitgedagt-Coega</a:t>
            </a:r>
            <a:r>
              <a:rPr lang="en-ZA" dirty="0">
                <a:latin typeface="+mn-lt"/>
              </a:rPr>
              <a:t> Low Level Scheme: </a:t>
            </a:r>
            <a:r>
              <a:rPr lang="en-ZA" sz="2000" dirty="0">
                <a:solidFill>
                  <a:srgbClr val="0070C0"/>
                </a:solidFill>
                <a:latin typeface="+mn-lt"/>
              </a:rPr>
              <a:t>Phases 3, 4 &amp; 5 </a:t>
            </a:r>
          </a:p>
          <a:p>
            <a:pPr marL="342900" indent="-342900">
              <a:lnSpc>
                <a:spcPct val="115000"/>
              </a:lnSpc>
              <a:spcBef>
                <a:spcPts val="0"/>
              </a:spcBef>
              <a:spcAft>
                <a:spcPts val="500"/>
              </a:spcAft>
              <a:buFont typeface="Arial" panose="020B0604020202020204" pitchFamily="34" charset="0"/>
              <a:buChar char="•"/>
            </a:pPr>
            <a:r>
              <a:rPr lang="en-ZA" dirty="0">
                <a:latin typeface="+mn-lt"/>
              </a:rPr>
              <a:t>Effluent treated to industrial and/or potable standards</a:t>
            </a:r>
          </a:p>
          <a:p>
            <a:pPr marL="800100" lvl="1" indent="-342900">
              <a:lnSpc>
                <a:spcPct val="115000"/>
              </a:lnSpc>
              <a:spcBef>
                <a:spcPts val="0"/>
              </a:spcBef>
              <a:spcAft>
                <a:spcPts val="500"/>
              </a:spcAft>
              <a:buFont typeface="Wingdings" panose="05000000000000000000" pitchFamily="2" charset="2"/>
              <a:buChar char="§"/>
            </a:pPr>
            <a:r>
              <a:rPr lang="en-ZA" sz="2000" dirty="0">
                <a:solidFill>
                  <a:srgbClr val="0070C0"/>
                </a:solidFill>
                <a:latin typeface="+mn-lt"/>
              </a:rPr>
              <a:t>Fish Water Flats WWTW Reuse, phased</a:t>
            </a:r>
          </a:p>
          <a:p>
            <a:pPr marL="800100" lvl="1" indent="-342900">
              <a:lnSpc>
                <a:spcPct val="115000"/>
              </a:lnSpc>
              <a:spcBef>
                <a:spcPts val="0"/>
              </a:spcBef>
              <a:spcAft>
                <a:spcPts val="500"/>
              </a:spcAft>
              <a:buFont typeface="Wingdings" panose="05000000000000000000" pitchFamily="2" charset="2"/>
              <a:buChar char="§"/>
            </a:pPr>
            <a:r>
              <a:rPr lang="en-ZA" sz="2000" dirty="0" err="1">
                <a:solidFill>
                  <a:srgbClr val="0070C0"/>
                </a:solidFill>
                <a:latin typeface="+mn-lt"/>
              </a:rPr>
              <a:t>Coega</a:t>
            </a:r>
            <a:r>
              <a:rPr lang="en-ZA" sz="2000" dirty="0">
                <a:solidFill>
                  <a:srgbClr val="0070C0"/>
                </a:solidFill>
                <a:latin typeface="+mn-lt"/>
              </a:rPr>
              <a:t> WWTW Reuse, phased</a:t>
            </a:r>
          </a:p>
          <a:p>
            <a:pPr marL="342900" lvl="0" indent="-342900">
              <a:lnSpc>
                <a:spcPct val="115000"/>
              </a:lnSpc>
              <a:spcBef>
                <a:spcPts val="0"/>
              </a:spcBef>
              <a:spcAft>
                <a:spcPts val="500"/>
              </a:spcAft>
              <a:buFont typeface="Arial" panose="020B0604020202020204" pitchFamily="34" charset="0"/>
              <a:buChar char="•"/>
            </a:pPr>
            <a:r>
              <a:rPr lang="en-ZA" dirty="0" err="1">
                <a:latin typeface="+mn-lt"/>
              </a:rPr>
              <a:t>Coega</a:t>
            </a:r>
            <a:r>
              <a:rPr lang="en-ZA" dirty="0">
                <a:latin typeface="+mn-lt"/>
              </a:rPr>
              <a:t> Kop &amp; various other groundwater schemes</a:t>
            </a:r>
          </a:p>
          <a:p>
            <a:pPr marL="342900" lvl="0" indent="-342900">
              <a:lnSpc>
                <a:spcPct val="115000"/>
              </a:lnSpc>
              <a:spcBef>
                <a:spcPts val="0"/>
              </a:spcBef>
              <a:spcAft>
                <a:spcPts val="500"/>
              </a:spcAft>
              <a:buFont typeface="Arial" panose="020B0604020202020204" pitchFamily="34" charset="0"/>
              <a:buChar char="•"/>
            </a:pPr>
            <a:r>
              <a:rPr lang="en-ZA" dirty="0">
                <a:latin typeface="+mn-lt"/>
              </a:rPr>
              <a:t>Lower Sundays River return flows</a:t>
            </a:r>
          </a:p>
          <a:p>
            <a:pPr marL="342900" lvl="0" indent="-342900">
              <a:lnSpc>
                <a:spcPct val="115000"/>
              </a:lnSpc>
              <a:spcBef>
                <a:spcPts val="0"/>
              </a:spcBef>
              <a:spcAft>
                <a:spcPts val="500"/>
              </a:spcAft>
              <a:buFont typeface="Arial" panose="020B0604020202020204" pitchFamily="34" charset="0"/>
              <a:buChar char="•"/>
            </a:pPr>
            <a:r>
              <a:rPr lang="en-ZA" dirty="0">
                <a:latin typeface="+mn-lt"/>
              </a:rPr>
              <a:t>Seawater Desalination: </a:t>
            </a:r>
            <a:r>
              <a:rPr lang="en-ZA" sz="2000" dirty="0">
                <a:solidFill>
                  <a:srgbClr val="0070C0"/>
                </a:solidFill>
                <a:latin typeface="+mn-lt"/>
              </a:rPr>
              <a:t>Marina Sea Salt,</a:t>
            </a:r>
            <a:r>
              <a:rPr lang="en-ZA" dirty="0">
                <a:latin typeface="+mn-lt"/>
              </a:rPr>
              <a:t> </a:t>
            </a:r>
            <a:r>
              <a:rPr lang="en-ZA" sz="2000" dirty="0">
                <a:solidFill>
                  <a:srgbClr val="0070C0"/>
                </a:solidFill>
                <a:latin typeface="+mn-lt"/>
              </a:rPr>
              <a:t>NMBM (phased)</a:t>
            </a:r>
            <a:endParaRPr lang="en-ZA" dirty="0">
              <a:latin typeface="+mn-lt"/>
            </a:endParaRPr>
          </a:p>
          <a:p>
            <a:pPr marL="342900" lvl="0" indent="-342900">
              <a:lnSpc>
                <a:spcPct val="115000"/>
              </a:lnSpc>
              <a:spcBef>
                <a:spcPts val="0"/>
              </a:spcBef>
              <a:spcAft>
                <a:spcPts val="500"/>
              </a:spcAft>
              <a:buFont typeface="Arial" panose="020B0604020202020204" pitchFamily="34" charset="0"/>
              <a:buChar char="•"/>
            </a:pPr>
            <a:r>
              <a:rPr lang="en-ZA" dirty="0">
                <a:latin typeface="+mn-lt"/>
              </a:rPr>
              <a:t>Raising of Kouga Dam / </a:t>
            </a:r>
            <a:r>
              <a:rPr lang="en-ZA" dirty="0" err="1">
                <a:latin typeface="+mn-lt"/>
              </a:rPr>
              <a:t>Guernakop</a:t>
            </a:r>
            <a:r>
              <a:rPr lang="en-ZA" dirty="0">
                <a:latin typeface="+mn-lt"/>
              </a:rPr>
              <a:t> Dam</a:t>
            </a:r>
          </a:p>
        </p:txBody>
      </p:sp>
    </p:spTree>
    <p:extLst>
      <p:ext uri="{BB962C8B-B14F-4D97-AF65-F5344CB8AC3E}">
        <p14:creationId xmlns:p14="http://schemas.microsoft.com/office/powerpoint/2010/main" val="4202432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506413"/>
            <a:ext cx="76311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Changes to Interventions</a:t>
            </a:r>
          </a:p>
        </p:txBody>
      </p:sp>
      <p:sp>
        <p:nvSpPr>
          <p:cNvPr id="3" name="TextBox 7"/>
          <p:cNvSpPr txBox="1">
            <a:spLocks noChangeArrowheads="1"/>
          </p:cNvSpPr>
          <p:nvPr/>
        </p:nvSpPr>
        <p:spPr bwMode="auto">
          <a:xfrm>
            <a:off x="1512888" y="1350566"/>
            <a:ext cx="7101723" cy="447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50000"/>
              </a:lnSpc>
              <a:spcAft>
                <a:spcPts val="200"/>
              </a:spcAft>
              <a:buFont typeface="Arial" pitchFamily="34" charset="0"/>
              <a:buChar char="•"/>
            </a:pPr>
            <a:r>
              <a:rPr lang="en-US" altLang="en-US" b="1" dirty="0">
                <a:latin typeface="+mn-lt"/>
              </a:rPr>
              <a:t>Further allocation of Orange River water to NMBM</a:t>
            </a:r>
          </a:p>
          <a:p>
            <a:pPr marL="800100" lvl="1" indent="-342900" eaLnBrk="1" hangingPunct="1">
              <a:spcAft>
                <a:spcPts val="600"/>
              </a:spcAft>
              <a:buFont typeface="Wingdings" panose="05000000000000000000" pitchFamily="2" charset="2"/>
              <a:buChar char="ü"/>
            </a:pPr>
            <a:r>
              <a:rPr lang="en-US" altLang="en-US" sz="2200" dirty="0">
                <a:latin typeface="+mn-lt"/>
              </a:rPr>
              <a:t>NLLS Phase 4 – DWS has confirmed in-principle approval for NMBM to apply for additional 18.25 million m</a:t>
            </a:r>
            <a:r>
              <a:rPr lang="en-US" altLang="en-US" sz="2200" baseline="30000" dirty="0">
                <a:latin typeface="+mn-lt"/>
              </a:rPr>
              <a:t>3</a:t>
            </a:r>
            <a:r>
              <a:rPr lang="en-US" altLang="en-US" sz="2200" dirty="0">
                <a:latin typeface="+mn-lt"/>
              </a:rPr>
              <a:t>/a (50 Ml/d), based on savings from WUE efficiency measures introduced in Great Fish &amp; Sundays catchments - equivalent to difference between average flow and peak flow of the NCLLS Phase 3, i.e. 210 – 160 = 50 Mℓ/day.</a:t>
            </a:r>
          </a:p>
          <a:p>
            <a:pPr marL="800100" lvl="1" indent="-342900" eaLnBrk="1" hangingPunct="1">
              <a:spcAft>
                <a:spcPts val="600"/>
              </a:spcAft>
              <a:buFont typeface="Wingdings" panose="05000000000000000000" pitchFamily="2" charset="2"/>
              <a:buChar char="ü"/>
            </a:pPr>
            <a:r>
              <a:rPr lang="en-US" altLang="en-US" sz="2200" dirty="0">
                <a:latin typeface="+mn-lt"/>
              </a:rPr>
              <a:t>NLLS Phase 5 added – assumed further allocation from savings achieved, of 18.25 million m</a:t>
            </a:r>
            <a:r>
              <a:rPr lang="en-US" altLang="en-US" sz="2200" baseline="30000" dirty="0">
                <a:latin typeface="+mn-lt"/>
              </a:rPr>
              <a:t>3</a:t>
            </a:r>
            <a:r>
              <a:rPr lang="en-US" altLang="en-US" sz="2200" dirty="0">
                <a:latin typeface="+mn-lt"/>
              </a:rPr>
              <a:t>/a (50 Mℓ/d), but this depends on the actual efficiency savings to be achieved</a:t>
            </a:r>
          </a:p>
        </p:txBody>
      </p:sp>
    </p:spTree>
    <p:extLst>
      <p:ext uri="{BB962C8B-B14F-4D97-AF65-F5344CB8AC3E}">
        <p14:creationId xmlns:p14="http://schemas.microsoft.com/office/powerpoint/2010/main" val="122716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706624"/>
            <a:ext cx="6383337" cy="1165289"/>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000" b="1" dirty="0">
                <a:solidFill>
                  <a:schemeClr val="bg2">
                    <a:lumMod val="25000"/>
                  </a:schemeClr>
                </a:solidFill>
                <a:effectLst>
                  <a:outerShdw blurRad="38100" dist="38100" dir="2700000" algn="tl">
                    <a:srgbClr val="000000">
                      <a:alpha val="43137"/>
                    </a:srgbClr>
                  </a:outerShdw>
                </a:effectLst>
              </a:rPr>
              <a:t>Scenario Planning</a:t>
            </a:r>
            <a:endParaRPr lang="en-GB" sz="40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04812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1988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512888" y="480566"/>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Scenarios Developed</a:t>
            </a:r>
          </a:p>
        </p:txBody>
      </p:sp>
      <p:sp>
        <p:nvSpPr>
          <p:cNvPr id="2" name="Rectangle 1"/>
          <p:cNvSpPr/>
          <p:nvPr/>
        </p:nvSpPr>
        <p:spPr>
          <a:xfrm>
            <a:off x="1512888" y="1368594"/>
            <a:ext cx="7427912" cy="3981090"/>
          </a:xfrm>
          <a:prstGeom prst="rect">
            <a:avLst/>
          </a:prstGeom>
        </p:spPr>
        <p:txBody>
          <a:bodyPr wrap="square">
            <a:spAutoFit/>
          </a:bodyPr>
          <a:lstStyle/>
          <a:p>
            <a:pPr marL="228600" lvl="0" indent="-228600">
              <a:lnSpc>
                <a:spcPct val="115000"/>
              </a:lnSpc>
              <a:spcBef>
                <a:spcPts val="0"/>
              </a:spcBef>
              <a:spcAft>
                <a:spcPts val="500"/>
              </a:spcAft>
              <a:buFont typeface="+mj-lt"/>
              <a:buAutoNum type="arabicPeriod"/>
            </a:pPr>
            <a:r>
              <a:rPr lang="en-AU" sz="1800" b="1" dirty="0" err="1">
                <a:latin typeface="+mn-lt"/>
                <a:ea typeface="Arial" panose="020B0604020202020204" pitchFamily="34" charset="0"/>
              </a:rPr>
              <a:t>Coega</a:t>
            </a:r>
            <a:r>
              <a:rPr lang="en-AU" sz="1800" b="1" dirty="0">
                <a:latin typeface="+mn-lt"/>
                <a:ea typeface="Arial" panose="020B0604020202020204" pitchFamily="34" charset="0"/>
              </a:rPr>
              <a:t> </a:t>
            </a:r>
            <a:r>
              <a:rPr lang="en-AU" sz="1800" b="1" dirty="0">
                <a:solidFill>
                  <a:schemeClr val="accent6">
                    <a:lumMod val="75000"/>
                  </a:schemeClr>
                </a:solidFill>
                <a:latin typeface="+mn-lt"/>
                <a:ea typeface="Arial" panose="020B0604020202020204" pitchFamily="34" charset="0"/>
              </a:rPr>
              <a:t>Industrial</a:t>
            </a:r>
            <a:r>
              <a:rPr lang="en-AU" sz="1800" b="1" dirty="0">
                <a:latin typeface="+mn-lt"/>
                <a:ea typeface="Arial" panose="020B0604020202020204" pitchFamily="34" charset="0"/>
              </a:rPr>
              <a:t> Water Requirements</a:t>
            </a:r>
            <a:endParaRPr lang="en-AU" sz="1800" dirty="0">
              <a:latin typeface="+mn-lt"/>
              <a:ea typeface="Arial" panose="020B0604020202020204" pitchFamily="34" charset="0"/>
            </a:endParaRPr>
          </a:p>
          <a:p>
            <a:pPr marL="228600" lvl="0" indent="-228600">
              <a:lnSpc>
                <a:spcPct val="115000"/>
              </a:lnSpc>
              <a:spcBef>
                <a:spcPts val="0"/>
              </a:spcBef>
              <a:spcAft>
                <a:spcPts val="500"/>
              </a:spcAft>
              <a:buFont typeface="+mj-lt"/>
              <a:buAutoNum type="arabicPeriod"/>
            </a:pPr>
            <a:r>
              <a:rPr lang="en-AU" sz="1800" b="1" dirty="0">
                <a:latin typeface="+mn-lt"/>
                <a:ea typeface="Arial" panose="020B0604020202020204" pitchFamily="34" charset="0"/>
              </a:rPr>
              <a:t>Low Growth including </a:t>
            </a:r>
            <a:r>
              <a:rPr lang="en-AU" sz="1800" b="1" dirty="0" err="1">
                <a:latin typeface="+mn-lt"/>
                <a:ea typeface="Arial" panose="020B0604020202020204" pitchFamily="34" charset="0"/>
              </a:rPr>
              <a:t>Coega</a:t>
            </a:r>
            <a:r>
              <a:rPr lang="en-AU" sz="1800" b="1" dirty="0">
                <a:latin typeface="+mn-lt"/>
                <a:ea typeface="Arial" panose="020B0604020202020204" pitchFamily="34" charset="0"/>
              </a:rPr>
              <a:t> </a:t>
            </a:r>
            <a:r>
              <a:rPr lang="en-AU" sz="1800" b="1" dirty="0">
                <a:solidFill>
                  <a:srgbClr val="0070C0"/>
                </a:solidFill>
                <a:latin typeface="+mn-lt"/>
                <a:ea typeface="Arial" panose="020B0604020202020204" pitchFamily="34" charset="0"/>
              </a:rPr>
              <a:t>Potable</a:t>
            </a:r>
            <a:r>
              <a:rPr lang="en-AU" sz="1800" dirty="0">
                <a:latin typeface="+mn-lt"/>
                <a:ea typeface="Arial" panose="020B0604020202020204" pitchFamily="34" charset="0"/>
              </a:rPr>
              <a:t>: 1% compound growth + </a:t>
            </a:r>
            <a:r>
              <a:rPr lang="en-AU" sz="1800" dirty="0" err="1">
                <a:latin typeface="+mn-lt"/>
                <a:ea typeface="Arial" panose="020B0604020202020204" pitchFamily="34" charset="0"/>
              </a:rPr>
              <a:t>Coega</a:t>
            </a:r>
            <a:r>
              <a:rPr lang="en-AU" sz="1800" dirty="0">
                <a:latin typeface="+mn-lt"/>
                <a:ea typeface="Arial" panose="020B0604020202020204" pitchFamily="34" charset="0"/>
              </a:rPr>
              <a:t> </a:t>
            </a:r>
            <a:r>
              <a:rPr lang="en-AU" sz="1800" dirty="0">
                <a:solidFill>
                  <a:srgbClr val="0070C0"/>
                </a:solidFill>
                <a:latin typeface="+mn-lt"/>
                <a:ea typeface="Arial" panose="020B0604020202020204" pitchFamily="34" charset="0"/>
              </a:rPr>
              <a:t>potable</a:t>
            </a:r>
          </a:p>
          <a:p>
            <a:pPr marL="228600" lvl="0" indent="-228600">
              <a:lnSpc>
                <a:spcPct val="115000"/>
              </a:lnSpc>
              <a:spcBef>
                <a:spcPts val="0"/>
              </a:spcBef>
              <a:spcAft>
                <a:spcPts val="500"/>
              </a:spcAft>
              <a:buFont typeface="+mj-lt"/>
              <a:buAutoNum type="arabicPeriod"/>
            </a:pPr>
            <a:r>
              <a:rPr lang="en-US" sz="1800" b="1" dirty="0">
                <a:latin typeface="+mn-lt"/>
                <a:ea typeface="Arial" panose="020B0604020202020204" pitchFamily="34" charset="0"/>
              </a:rPr>
              <a:t>2.3% Growth including </a:t>
            </a:r>
            <a:r>
              <a:rPr lang="en-US" sz="1800" b="1" dirty="0" err="1">
                <a:latin typeface="+mn-lt"/>
                <a:ea typeface="Arial" panose="020B0604020202020204" pitchFamily="34" charset="0"/>
              </a:rPr>
              <a:t>Coega</a:t>
            </a:r>
            <a:r>
              <a:rPr lang="en-US" sz="1800" b="1" dirty="0">
                <a:latin typeface="+mn-lt"/>
                <a:ea typeface="Arial" panose="020B0604020202020204" pitchFamily="34" charset="0"/>
              </a:rPr>
              <a:t> </a:t>
            </a:r>
            <a:r>
              <a:rPr lang="en-US" sz="1800" b="1" dirty="0">
                <a:solidFill>
                  <a:srgbClr val="0070C0"/>
                </a:solidFill>
                <a:latin typeface="+mn-lt"/>
                <a:ea typeface="Arial" panose="020B0604020202020204" pitchFamily="34" charset="0"/>
              </a:rPr>
              <a:t>Potable</a:t>
            </a:r>
            <a:r>
              <a:rPr lang="en-US" sz="1800" dirty="0">
                <a:solidFill>
                  <a:srgbClr val="0070C0"/>
                </a:solidFill>
                <a:latin typeface="+mn-lt"/>
                <a:ea typeface="Arial" panose="020B0604020202020204" pitchFamily="34" charset="0"/>
              </a:rPr>
              <a:t> </a:t>
            </a:r>
            <a:r>
              <a:rPr lang="en-US" sz="1800" b="1" dirty="0">
                <a:latin typeface="+mn-lt"/>
              </a:rPr>
              <a:t>without WC/WDM</a:t>
            </a:r>
            <a:endParaRPr lang="en-AU" sz="1800" b="1" dirty="0">
              <a:latin typeface="+mn-lt"/>
            </a:endParaRPr>
          </a:p>
          <a:p>
            <a:pPr marL="228600" lvl="0" indent="-228600">
              <a:lnSpc>
                <a:spcPct val="115000"/>
              </a:lnSpc>
              <a:spcBef>
                <a:spcPts val="0"/>
              </a:spcBef>
              <a:spcAft>
                <a:spcPts val="500"/>
              </a:spcAft>
              <a:buFont typeface="+mj-lt"/>
              <a:buAutoNum type="arabicPeriod"/>
            </a:pPr>
            <a:r>
              <a:rPr lang="en-AU" sz="1800" b="1" dirty="0">
                <a:latin typeface="+mn-lt"/>
                <a:ea typeface="Arial" panose="020B0604020202020204" pitchFamily="34" charset="0"/>
              </a:rPr>
              <a:t>High Growth </a:t>
            </a:r>
            <a:r>
              <a:rPr lang="en-AU" sz="1800" b="1" dirty="0">
                <a:solidFill>
                  <a:srgbClr val="0070C0"/>
                </a:solidFill>
                <a:latin typeface="+mn-lt"/>
                <a:ea typeface="Arial" panose="020B0604020202020204" pitchFamily="34" charset="0"/>
              </a:rPr>
              <a:t>Potable </a:t>
            </a:r>
            <a:r>
              <a:rPr lang="en-AU" sz="1800" dirty="0">
                <a:latin typeface="+mn-lt"/>
                <a:ea typeface="Arial" panose="020B0604020202020204" pitchFamily="34" charset="0"/>
              </a:rPr>
              <a:t>(Reference): 3.5% linear growth + </a:t>
            </a:r>
            <a:r>
              <a:rPr lang="en-AU" sz="1800" dirty="0" err="1">
                <a:latin typeface="+mn-lt"/>
                <a:ea typeface="Arial" panose="020B0604020202020204" pitchFamily="34" charset="0"/>
              </a:rPr>
              <a:t>Coega</a:t>
            </a:r>
            <a:r>
              <a:rPr lang="en-AU" sz="1800" dirty="0">
                <a:latin typeface="+mn-lt"/>
                <a:ea typeface="Arial" panose="020B0604020202020204" pitchFamily="34" charset="0"/>
              </a:rPr>
              <a:t> </a:t>
            </a:r>
            <a:r>
              <a:rPr lang="en-AU" sz="1800" dirty="0">
                <a:solidFill>
                  <a:srgbClr val="0070C0"/>
                </a:solidFill>
                <a:latin typeface="+mn-lt"/>
                <a:ea typeface="Arial" panose="020B0604020202020204" pitchFamily="34" charset="0"/>
              </a:rPr>
              <a:t>potable</a:t>
            </a:r>
          </a:p>
          <a:p>
            <a:pPr marL="228600" lvl="0" indent="-228600">
              <a:lnSpc>
                <a:spcPct val="115000"/>
              </a:lnSpc>
              <a:spcBef>
                <a:spcPts val="0"/>
              </a:spcBef>
              <a:spcAft>
                <a:spcPts val="500"/>
              </a:spcAft>
              <a:buFont typeface="+mj-lt"/>
              <a:buAutoNum type="arabicPeriod"/>
            </a:pPr>
            <a:r>
              <a:rPr lang="en-AU" sz="1800" b="1" dirty="0">
                <a:latin typeface="+mn-lt"/>
                <a:ea typeface="Arial" panose="020B0604020202020204" pitchFamily="34" charset="0"/>
              </a:rPr>
              <a:t>High Growth </a:t>
            </a:r>
            <a:r>
              <a:rPr lang="en-AU" sz="1800" b="1" dirty="0">
                <a:solidFill>
                  <a:srgbClr val="0070C0"/>
                </a:solidFill>
                <a:latin typeface="+mn-lt"/>
                <a:ea typeface="Arial" panose="020B0604020202020204" pitchFamily="34" charset="0"/>
              </a:rPr>
              <a:t>Potable</a:t>
            </a:r>
            <a:r>
              <a:rPr lang="en-AU" sz="1800" b="1" dirty="0">
                <a:latin typeface="+mn-lt"/>
                <a:ea typeface="Arial" panose="020B0604020202020204" pitchFamily="34" charset="0"/>
              </a:rPr>
              <a:t> without WC/WDM</a:t>
            </a:r>
            <a:r>
              <a:rPr lang="en-AU" sz="1800" dirty="0">
                <a:latin typeface="+mn-lt"/>
                <a:ea typeface="Arial" panose="020B0604020202020204" pitchFamily="34" charset="0"/>
              </a:rPr>
              <a:t>: 3.5% linear growth + </a:t>
            </a:r>
            <a:r>
              <a:rPr lang="en-AU" sz="1800" dirty="0" err="1">
                <a:latin typeface="+mn-lt"/>
                <a:ea typeface="Arial" panose="020B0604020202020204" pitchFamily="34" charset="0"/>
              </a:rPr>
              <a:t>Coega</a:t>
            </a:r>
            <a:r>
              <a:rPr lang="en-AU" sz="1800" dirty="0">
                <a:latin typeface="+mn-lt"/>
                <a:ea typeface="Arial" panose="020B0604020202020204" pitchFamily="34" charset="0"/>
              </a:rPr>
              <a:t> </a:t>
            </a:r>
            <a:r>
              <a:rPr lang="en-AU" sz="1800" dirty="0">
                <a:solidFill>
                  <a:srgbClr val="0070C0"/>
                </a:solidFill>
                <a:latin typeface="+mn-lt"/>
                <a:ea typeface="Arial" panose="020B0604020202020204" pitchFamily="34" charset="0"/>
              </a:rPr>
              <a:t>potable</a:t>
            </a:r>
            <a:r>
              <a:rPr lang="en-AU" sz="1800" dirty="0">
                <a:latin typeface="+mn-lt"/>
                <a:ea typeface="Arial" panose="020B0604020202020204" pitchFamily="34" charset="0"/>
              </a:rPr>
              <a:t> (no efficiency saving from WC/WDM)</a:t>
            </a:r>
            <a:endParaRPr lang="en-AU" sz="1800" b="1" dirty="0">
              <a:latin typeface="+mn-lt"/>
              <a:ea typeface="Arial" panose="020B0604020202020204" pitchFamily="34" charset="0"/>
            </a:endParaRPr>
          </a:p>
          <a:p>
            <a:pPr marL="228600" marR="0" lvl="0" indent="-228600">
              <a:lnSpc>
                <a:spcPct val="115000"/>
              </a:lnSpc>
              <a:spcBef>
                <a:spcPts val="0"/>
              </a:spcBef>
              <a:spcAft>
                <a:spcPts val="500"/>
              </a:spcAft>
              <a:buFont typeface="+mj-lt"/>
              <a:buAutoNum type="arabicPeriod"/>
            </a:pPr>
            <a:r>
              <a:rPr lang="en-AU" sz="1800" b="1" dirty="0">
                <a:latin typeface="+mn-lt"/>
                <a:ea typeface="Arial" panose="020B0604020202020204" pitchFamily="34" charset="0"/>
              </a:rPr>
              <a:t>High Growth including </a:t>
            </a:r>
            <a:r>
              <a:rPr lang="en-AU" sz="1800" b="1" dirty="0" err="1">
                <a:latin typeface="+mn-lt"/>
                <a:ea typeface="Arial" panose="020B0604020202020204" pitchFamily="34" charset="0"/>
              </a:rPr>
              <a:t>Coega</a:t>
            </a:r>
            <a:r>
              <a:rPr lang="en-AU" sz="1800" dirty="0">
                <a:latin typeface="+mn-lt"/>
                <a:ea typeface="Arial" panose="020B0604020202020204" pitchFamily="34" charset="0"/>
              </a:rPr>
              <a:t>: 3.5% linear growth + </a:t>
            </a:r>
            <a:r>
              <a:rPr lang="en-AU" sz="1800" dirty="0" err="1">
                <a:latin typeface="+mn-lt"/>
                <a:ea typeface="Arial" panose="020B0604020202020204" pitchFamily="34" charset="0"/>
              </a:rPr>
              <a:t>Coega</a:t>
            </a:r>
            <a:r>
              <a:rPr lang="en-AU" sz="1800" dirty="0">
                <a:latin typeface="+mn-lt"/>
                <a:ea typeface="Arial" panose="020B0604020202020204" pitchFamily="34" charset="0"/>
              </a:rPr>
              <a:t> </a:t>
            </a:r>
            <a:r>
              <a:rPr lang="en-AU" sz="1800" dirty="0">
                <a:solidFill>
                  <a:srgbClr val="0070C0"/>
                </a:solidFill>
                <a:latin typeface="+mn-lt"/>
                <a:ea typeface="Arial" panose="020B0604020202020204" pitchFamily="34" charset="0"/>
              </a:rPr>
              <a:t>potable</a:t>
            </a:r>
            <a:r>
              <a:rPr lang="en-AU" sz="1800" dirty="0">
                <a:latin typeface="+mn-lt"/>
                <a:ea typeface="Arial" panose="020B0604020202020204" pitchFamily="34" charset="0"/>
              </a:rPr>
              <a:t> and </a:t>
            </a:r>
            <a:r>
              <a:rPr lang="en-AU" sz="1800" dirty="0">
                <a:solidFill>
                  <a:schemeClr val="accent6">
                    <a:lumMod val="75000"/>
                  </a:schemeClr>
                </a:solidFill>
                <a:latin typeface="+mn-lt"/>
                <a:ea typeface="Arial" panose="020B0604020202020204" pitchFamily="34" charset="0"/>
              </a:rPr>
              <a:t>industrial </a:t>
            </a:r>
          </a:p>
          <a:p>
            <a:pPr marL="228600" marR="0" lvl="0" indent="-228600">
              <a:lnSpc>
                <a:spcPct val="115000"/>
              </a:lnSpc>
              <a:spcBef>
                <a:spcPts val="0"/>
              </a:spcBef>
              <a:spcAft>
                <a:spcPts val="500"/>
              </a:spcAft>
              <a:buFont typeface="+mj-lt"/>
              <a:buAutoNum type="arabicPeriod"/>
            </a:pPr>
            <a:r>
              <a:rPr lang="en-AU" sz="1800" b="1" dirty="0">
                <a:latin typeface="+mn-lt"/>
                <a:ea typeface="Arial" panose="020B0604020202020204" pitchFamily="34" charset="0"/>
              </a:rPr>
              <a:t>Worst Case</a:t>
            </a:r>
            <a:r>
              <a:rPr lang="en-AU" sz="1800" dirty="0">
                <a:latin typeface="+mn-lt"/>
                <a:ea typeface="Arial" panose="020B0604020202020204" pitchFamily="34" charset="0"/>
              </a:rPr>
              <a:t>: 3.5% linear growth + </a:t>
            </a:r>
            <a:r>
              <a:rPr lang="en-AU" sz="1800" dirty="0" err="1">
                <a:latin typeface="+mn-lt"/>
                <a:ea typeface="Arial" panose="020B0604020202020204" pitchFamily="34" charset="0"/>
              </a:rPr>
              <a:t>Coega</a:t>
            </a:r>
            <a:r>
              <a:rPr lang="en-AU" sz="1800" dirty="0">
                <a:latin typeface="+mn-lt"/>
                <a:ea typeface="Arial" panose="020B0604020202020204" pitchFamily="34" charset="0"/>
              </a:rPr>
              <a:t> </a:t>
            </a:r>
            <a:r>
              <a:rPr lang="en-AU" sz="1800" dirty="0">
                <a:solidFill>
                  <a:srgbClr val="0070C0"/>
                </a:solidFill>
                <a:latin typeface="+mn-lt"/>
                <a:ea typeface="Arial" panose="020B0604020202020204" pitchFamily="34" charset="0"/>
              </a:rPr>
              <a:t>potable</a:t>
            </a:r>
            <a:r>
              <a:rPr lang="en-AU" sz="1800" dirty="0">
                <a:latin typeface="+mn-lt"/>
                <a:ea typeface="Arial" panose="020B0604020202020204" pitchFamily="34" charset="0"/>
              </a:rPr>
              <a:t> and </a:t>
            </a:r>
            <a:r>
              <a:rPr lang="en-AU" sz="1800" dirty="0">
                <a:solidFill>
                  <a:schemeClr val="accent6">
                    <a:lumMod val="75000"/>
                  </a:schemeClr>
                </a:solidFill>
                <a:latin typeface="+mn-lt"/>
                <a:ea typeface="Arial" panose="020B0604020202020204" pitchFamily="34" charset="0"/>
              </a:rPr>
              <a:t>industrial</a:t>
            </a:r>
            <a:r>
              <a:rPr lang="en-AU" sz="1800" dirty="0">
                <a:latin typeface="+mn-lt"/>
                <a:ea typeface="Arial" panose="020B0604020202020204" pitchFamily="34" charset="0"/>
              </a:rPr>
              <a:t>, with climate change &amp; implementation of the Reserve</a:t>
            </a:r>
            <a:endParaRPr lang="en-GB" sz="1800" dirty="0">
              <a:latin typeface="+mn-lt"/>
              <a:ea typeface="Arial" panose="020B0604020202020204" pitchFamily="34" charset="0"/>
            </a:endParaRPr>
          </a:p>
        </p:txBody>
      </p:sp>
      <p:sp>
        <p:nvSpPr>
          <p:cNvPr id="3" name="Rounded Rectangle 2"/>
          <p:cNvSpPr/>
          <p:nvPr/>
        </p:nvSpPr>
        <p:spPr>
          <a:xfrm>
            <a:off x="6815469" y="731404"/>
            <a:ext cx="2015313" cy="729430"/>
          </a:xfrm>
          <a:prstGeom prst="round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3">
                  <a:lumMod val="20000"/>
                  <a:lumOff val="80000"/>
                </a:schemeClr>
              </a:solidFill>
            </a:endParaRPr>
          </a:p>
        </p:txBody>
      </p:sp>
      <p:sp>
        <p:nvSpPr>
          <p:cNvPr id="5" name="Rectangle 4"/>
          <p:cNvSpPr/>
          <p:nvPr/>
        </p:nvSpPr>
        <p:spPr>
          <a:xfrm>
            <a:off x="6741042" y="731404"/>
            <a:ext cx="2199758" cy="729430"/>
          </a:xfrm>
          <a:prstGeom prst="rect">
            <a:avLst/>
          </a:prstGeom>
        </p:spPr>
        <p:txBody>
          <a:bodyPr wrap="square">
            <a:spAutoFit/>
          </a:bodyPr>
          <a:lstStyle/>
          <a:p>
            <a:pPr algn="ctr">
              <a:lnSpc>
                <a:spcPct val="115000"/>
              </a:lnSpc>
              <a:spcBef>
                <a:spcPts val="0"/>
              </a:spcBef>
              <a:spcAft>
                <a:spcPts val="500"/>
              </a:spcAft>
            </a:pPr>
            <a:r>
              <a:rPr lang="en-AU" sz="1800" dirty="0">
                <a:ea typeface="Arial" panose="020B0604020202020204" pitchFamily="34" charset="0"/>
              </a:rPr>
              <a:t>Scenario Planning up to 2043</a:t>
            </a:r>
            <a:endParaRPr lang="en-AU" sz="1800" b="1" dirty="0">
              <a:latin typeface="+mn-lt"/>
              <a:ea typeface="Arial" panose="020B0604020202020204" pitchFamily="34" charset="0"/>
            </a:endParaRPr>
          </a:p>
        </p:txBody>
      </p:sp>
    </p:spTree>
    <p:extLst>
      <p:ext uri="{BB962C8B-B14F-4D97-AF65-F5344CB8AC3E}">
        <p14:creationId xmlns:p14="http://schemas.microsoft.com/office/powerpoint/2010/main" val="302990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2011680" y="440055"/>
            <a:ext cx="6675120" cy="1053465"/>
          </a:xfrm>
          <a:solidFill>
            <a:schemeClr val="bg1"/>
          </a:solidFill>
          <a:extLst/>
        </p:spPr>
        <p:txBody>
          <a:bodyPr vert="horz" wrap="square" lIns="91440" tIns="45720" rIns="91440" bIns="45720" numCol="1" anchor="t" anchorCtr="0" compatLnSpc="1">
            <a:prstTxWarp prst="textNoShape">
              <a:avLst/>
            </a:prstTxWarp>
          </a:bodyPr>
          <a:lstStyle/>
          <a:p>
            <a:pPr algn="l">
              <a:defRPr/>
            </a:pPr>
            <a:r>
              <a:rPr lang="en-US" sz="3200" b="1" dirty="0">
                <a:solidFill>
                  <a:schemeClr val="bg2">
                    <a:lumMod val="25000"/>
                  </a:schemeClr>
                </a:solidFill>
              </a:rPr>
              <a:t>Construction of a larger dam near the present </a:t>
            </a:r>
            <a:r>
              <a:rPr lang="en-US" sz="3200" b="1" dirty="0" err="1">
                <a:solidFill>
                  <a:schemeClr val="bg2">
                    <a:lumMod val="25000"/>
                  </a:schemeClr>
                </a:solidFill>
              </a:rPr>
              <a:t>Scheepersvlakte</a:t>
            </a:r>
            <a:r>
              <a:rPr lang="en-US" sz="3200" b="1" dirty="0">
                <a:solidFill>
                  <a:schemeClr val="bg2">
                    <a:lumMod val="25000"/>
                  </a:schemeClr>
                </a:solidFill>
              </a:rPr>
              <a:t> Dam site</a:t>
            </a: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endParaRPr lang="en-US" altLang="en-US" sz="2400" dirty="0"/>
          </a:p>
        </p:txBody>
      </p:sp>
      <p:sp>
        <p:nvSpPr>
          <p:cNvPr id="18435" name="TextBox 7"/>
          <p:cNvSpPr txBox="1">
            <a:spLocks noChangeArrowheads="1"/>
          </p:cNvSpPr>
          <p:nvPr/>
        </p:nvSpPr>
        <p:spPr bwMode="auto">
          <a:xfrm>
            <a:off x="1645920" y="1777683"/>
            <a:ext cx="7396480" cy="36702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500"/>
              </a:spcAft>
              <a:buFont typeface="Arial" panose="020B0604020202020204" pitchFamily="34" charset="0"/>
              <a:buChar char="•"/>
            </a:pPr>
            <a:r>
              <a:rPr lang="en-US" altLang="en-US" sz="2200" dirty="0"/>
              <a:t>Both sites falls on land being planned for development by the </a:t>
            </a:r>
            <a:r>
              <a:rPr lang="en-US" altLang="en-US" sz="2200" dirty="0" err="1"/>
              <a:t>Scheepersvlakte</a:t>
            </a:r>
            <a:r>
              <a:rPr lang="en-US" altLang="en-US" sz="2200" dirty="0"/>
              <a:t> 98 Citrus Development Trust</a:t>
            </a:r>
          </a:p>
          <a:p>
            <a:pPr>
              <a:spcAft>
                <a:spcPts val="500"/>
              </a:spcAft>
              <a:buFont typeface="Arial" panose="020B0604020202020204" pitchFamily="34" charset="0"/>
              <a:buChar char="•"/>
            </a:pPr>
            <a:r>
              <a:rPr lang="en-ZA" altLang="en-US" sz="2200" dirty="0"/>
              <a:t>The Trust agreed to co-operate with the DWS and possible future works, should the new dam option be pursued further</a:t>
            </a:r>
            <a:endParaRPr lang="en-US" altLang="en-US" sz="2200" dirty="0"/>
          </a:p>
          <a:p>
            <a:pPr>
              <a:spcAft>
                <a:spcPts val="500"/>
              </a:spcAft>
              <a:buFont typeface="Arial" panose="020B0604020202020204" pitchFamily="34" charset="0"/>
              <a:buChar char="•"/>
            </a:pPr>
            <a:r>
              <a:rPr lang="en-ZA" altLang="en-US" sz="2200" dirty="0"/>
              <a:t>The dam will be sized for the combined NMBM balancing capacity of 4 410 </a:t>
            </a:r>
            <a:r>
              <a:rPr lang="en-AU" altLang="en-US" sz="2200" dirty="0"/>
              <a:t>Mℓ (21 days balancing storage) plus the Developer’s required irrigation capacity (~ 180 Mℓ, one week of storage) </a:t>
            </a:r>
          </a:p>
          <a:p>
            <a:pPr>
              <a:spcAft>
                <a:spcPts val="500"/>
              </a:spcAft>
              <a:buFont typeface="Arial" panose="020B0604020202020204" pitchFamily="34" charset="0"/>
              <a:buChar char="•"/>
            </a:pPr>
            <a:endParaRPr lang="en-ZA" altLang="en-US" sz="2200" dirty="0"/>
          </a:p>
        </p:txBody>
      </p:sp>
    </p:spTree>
    <p:extLst>
      <p:ext uri="{BB962C8B-B14F-4D97-AF65-F5344CB8AC3E}">
        <p14:creationId xmlns:p14="http://schemas.microsoft.com/office/powerpoint/2010/main" val="2669234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BF92A-C51D-4506-9CB6-7062152B8327}"/>
              </a:ext>
            </a:extLst>
          </p:cNvPr>
          <p:cNvPicPr>
            <a:picLocks noChangeAspect="1"/>
          </p:cNvPicPr>
          <p:nvPr/>
        </p:nvPicPr>
        <p:blipFill>
          <a:blip r:embed="rId3"/>
          <a:stretch>
            <a:fillRect/>
          </a:stretch>
        </p:blipFill>
        <p:spPr>
          <a:xfrm>
            <a:off x="0" y="1117002"/>
            <a:ext cx="9144000" cy="5338467"/>
          </a:xfrm>
          <a:prstGeom prst="rect">
            <a:avLst/>
          </a:prstGeom>
        </p:spPr>
      </p:pic>
      <p:sp>
        <p:nvSpPr>
          <p:cNvPr id="6" name="TextBox 5"/>
          <p:cNvSpPr txBox="1"/>
          <p:nvPr/>
        </p:nvSpPr>
        <p:spPr bwMode="auto">
          <a:xfrm>
            <a:off x="1525588" y="354013"/>
            <a:ext cx="7618412" cy="523220"/>
          </a:xfrm>
          <a:prstGeom prst="rect">
            <a:avLst/>
          </a:prstGeom>
          <a:noFill/>
        </p:spPr>
        <p:txBody>
          <a:bodyPr wrap="square">
            <a:spAutoFit/>
          </a:bodyPr>
          <a:lstStyle/>
          <a:p>
            <a:pPr fontAlgn="auto">
              <a:spcBef>
                <a:spcPts val="0"/>
              </a:spcBef>
              <a:spcAft>
                <a:spcPts val="0"/>
              </a:spcAft>
              <a:defRPr/>
            </a:pPr>
            <a:r>
              <a:rPr lang="en-US" sz="2800" b="1" dirty="0">
                <a:solidFill>
                  <a:schemeClr val="bg2">
                    <a:lumMod val="25000"/>
                  </a:schemeClr>
                </a:solidFill>
              </a:rPr>
              <a:t>1. </a:t>
            </a:r>
            <a:r>
              <a:rPr lang="en-US" sz="2800" b="1" dirty="0" err="1">
                <a:solidFill>
                  <a:schemeClr val="bg2">
                    <a:lumMod val="25000"/>
                  </a:schemeClr>
                </a:solidFill>
              </a:rPr>
              <a:t>Coega</a:t>
            </a:r>
            <a:r>
              <a:rPr lang="en-US" sz="2800" b="1" dirty="0">
                <a:solidFill>
                  <a:schemeClr val="bg2">
                    <a:lumMod val="25000"/>
                  </a:schemeClr>
                </a:solidFill>
              </a:rPr>
              <a:t> Industrial Water Requirements</a:t>
            </a:r>
          </a:p>
        </p:txBody>
      </p:sp>
      <p:grpSp>
        <p:nvGrpSpPr>
          <p:cNvPr id="25" name="Group 24"/>
          <p:cNvGrpSpPr/>
          <p:nvPr/>
        </p:nvGrpSpPr>
        <p:grpSpPr>
          <a:xfrm>
            <a:off x="3038498" y="2788334"/>
            <a:ext cx="5724276" cy="2790434"/>
            <a:chOff x="350029" y="299923"/>
            <a:chExt cx="3863729" cy="1849552"/>
          </a:xfrm>
        </p:grpSpPr>
        <p:sp>
          <p:nvSpPr>
            <p:cNvPr id="26" name="Text Box 332"/>
            <p:cNvSpPr txBox="1">
              <a:spLocks noChangeArrowheads="1"/>
            </p:cNvSpPr>
            <p:nvPr/>
          </p:nvSpPr>
          <p:spPr bwMode="auto">
            <a:xfrm>
              <a:off x="1653235" y="892454"/>
              <a:ext cx="2518410" cy="13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a:effectLst/>
                  <a:latin typeface="Arial" panose="020B0604020202020204" pitchFamily="34" charset="0"/>
                  <a:ea typeface="Arial" panose="020B0604020202020204" pitchFamily="34" charset="0"/>
                </a:rPr>
                <a:t>Coega WWTW Industrial Reuse Ph 2 Ind</a:t>
              </a:r>
              <a:endParaRPr lang="en-GB" sz="1600">
                <a:effectLst/>
                <a:latin typeface="Arial" panose="020B0604020202020204" pitchFamily="34" charset="0"/>
                <a:ea typeface="Arial" panose="020B0604020202020204" pitchFamily="34" charset="0"/>
              </a:endParaRPr>
            </a:p>
          </p:txBody>
        </p:sp>
        <p:sp>
          <p:nvSpPr>
            <p:cNvPr id="27" name="Text Box 333"/>
            <p:cNvSpPr txBox="1">
              <a:spLocks noChangeArrowheads="1"/>
            </p:cNvSpPr>
            <p:nvPr/>
          </p:nvSpPr>
          <p:spPr bwMode="auto">
            <a:xfrm>
              <a:off x="1513510" y="1119959"/>
              <a:ext cx="2677795" cy="14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dirty="0" err="1">
                  <a:solidFill>
                    <a:srgbClr val="FFFFFF"/>
                  </a:solidFill>
                  <a:effectLst/>
                  <a:latin typeface="Arial" panose="020B0604020202020204" pitchFamily="34" charset="0"/>
                  <a:ea typeface="Arial" panose="020B0604020202020204" pitchFamily="34" charset="0"/>
                </a:rPr>
                <a:t>Coega</a:t>
              </a:r>
              <a:r>
                <a:rPr lang="en-ZA" sz="1200" b="1" dirty="0">
                  <a:solidFill>
                    <a:srgbClr val="FFFFFF"/>
                  </a:solidFill>
                  <a:effectLst/>
                  <a:latin typeface="Arial" panose="020B0604020202020204" pitchFamily="34" charset="0"/>
                  <a:ea typeface="Arial" panose="020B0604020202020204" pitchFamily="34" charset="0"/>
                </a:rPr>
                <a:t> WWTW Industrial Reuse Ph 2 </a:t>
              </a:r>
              <a:r>
                <a:rPr lang="en-ZA" sz="1200" b="1" dirty="0">
                  <a:solidFill>
                    <a:srgbClr val="FFFFFF"/>
                  </a:solidFill>
                  <a:ea typeface="Arial" panose="020B0604020202020204" pitchFamily="34" charset="0"/>
                </a:rPr>
                <a:t>pot</a:t>
              </a:r>
              <a:endParaRPr lang="en-GB" sz="1600" dirty="0">
                <a:effectLst/>
                <a:latin typeface="Arial" panose="020B0604020202020204" pitchFamily="34" charset="0"/>
                <a:ea typeface="Arial" panose="020B0604020202020204" pitchFamily="34" charset="0"/>
              </a:endParaRPr>
            </a:p>
          </p:txBody>
        </p:sp>
        <p:sp>
          <p:nvSpPr>
            <p:cNvPr id="28" name="Text Box 334"/>
            <p:cNvSpPr txBox="1">
              <a:spLocks noChangeArrowheads="1"/>
            </p:cNvSpPr>
            <p:nvPr/>
          </p:nvSpPr>
          <p:spPr bwMode="auto">
            <a:xfrm>
              <a:off x="1741017" y="680313"/>
              <a:ext cx="2443480" cy="1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dirty="0" err="1">
                  <a:solidFill>
                    <a:srgbClr val="FFFFFF"/>
                  </a:solidFill>
                  <a:effectLst/>
                  <a:latin typeface="Arial" panose="020B0604020202020204" pitchFamily="34" charset="0"/>
                  <a:ea typeface="Arial" panose="020B0604020202020204" pitchFamily="34" charset="0"/>
                </a:rPr>
                <a:t>Coega</a:t>
              </a:r>
              <a:r>
                <a:rPr lang="en-ZA" sz="1200" b="1" dirty="0">
                  <a:solidFill>
                    <a:srgbClr val="FFFFFF"/>
                  </a:solidFill>
                  <a:effectLst/>
                  <a:latin typeface="Arial" panose="020B0604020202020204" pitchFamily="34" charset="0"/>
                  <a:ea typeface="Arial" panose="020B0604020202020204" pitchFamily="34" charset="0"/>
                </a:rPr>
                <a:t> WWTW Industrial Reuse Phase 3 </a:t>
              </a:r>
              <a:r>
                <a:rPr lang="en-ZA" sz="1200" b="1" dirty="0">
                  <a:solidFill>
                    <a:srgbClr val="FFFFFF"/>
                  </a:solidFill>
                  <a:ea typeface="Arial" panose="020B0604020202020204" pitchFamily="34" charset="0"/>
                </a:rPr>
                <a:t>pot</a:t>
              </a:r>
              <a:endParaRPr lang="en-GB" sz="1600" dirty="0">
                <a:effectLst/>
                <a:latin typeface="Arial" panose="020B0604020202020204" pitchFamily="34" charset="0"/>
                <a:ea typeface="Arial" panose="020B0604020202020204" pitchFamily="34" charset="0"/>
              </a:endParaRPr>
            </a:p>
          </p:txBody>
        </p:sp>
        <p:sp>
          <p:nvSpPr>
            <p:cNvPr id="29" name="Text Box 335"/>
            <p:cNvSpPr txBox="1">
              <a:spLocks noChangeArrowheads="1"/>
            </p:cNvSpPr>
            <p:nvPr/>
          </p:nvSpPr>
          <p:spPr bwMode="auto">
            <a:xfrm>
              <a:off x="1821485" y="299923"/>
              <a:ext cx="2369820" cy="17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dirty="0" err="1">
                  <a:solidFill>
                    <a:srgbClr val="000000"/>
                  </a:solidFill>
                  <a:effectLst/>
                  <a:latin typeface="Arial" panose="020B0604020202020204" pitchFamily="34" charset="0"/>
                  <a:ea typeface="Arial" panose="020B0604020202020204" pitchFamily="34" charset="0"/>
                </a:rPr>
                <a:t>Coega</a:t>
              </a:r>
              <a:r>
                <a:rPr lang="en-ZA" sz="1200" b="1" dirty="0">
                  <a:solidFill>
                    <a:srgbClr val="000000"/>
                  </a:solidFill>
                  <a:effectLst/>
                  <a:latin typeface="Arial" panose="020B0604020202020204" pitchFamily="34" charset="0"/>
                  <a:ea typeface="Arial" panose="020B0604020202020204" pitchFamily="34" charset="0"/>
                </a:rPr>
                <a:t> WWTW Industrial Reuse </a:t>
              </a:r>
              <a:r>
                <a:rPr lang="en-ZA" sz="1200" b="1" dirty="0" err="1">
                  <a:solidFill>
                    <a:srgbClr val="000000"/>
                  </a:solidFill>
                  <a:effectLst/>
                  <a:latin typeface="Arial" panose="020B0604020202020204" pitchFamily="34" charset="0"/>
                  <a:ea typeface="Arial" panose="020B0604020202020204" pitchFamily="34" charset="0"/>
                </a:rPr>
                <a:t>Ph</a:t>
              </a:r>
              <a:r>
                <a:rPr lang="en-ZA" sz="1200" b="1" dirty="0">
                  <a:solidFill>
                    <a:srgbClr val="000000"/>
                  </a:solidFill>
                  <a:effectLst/>
                  <a:latin typeface="Arial" panose="020B0604020202020204" pitchFamily="34" charset="0"/>
                  <a:ea typeface="Arial" panose="020B0604020202020204" pitchFamily="34" charset="0"/>
                </a:rPr>
                <a:t> 4 </a:t>
              </a:r>
              <a:r>
                <a:rPr lang="en-ZA" sz="1200" b="1" dirty="0" err="1">
                  <a:solidFill>
                    <a:srgbClr val="000000"/>
                  </a:solidFill>
                  <a:effectLst/>
                  <a:latin typeface="Arial" panose="020B0604020202020204" pitchFamily="34" charset="0"/>
                  <a:ea typeface="Arial" panose="020B0604020202020204" pitchFamily="34" charset="0"/>
                </a:rPr>
                <a:t>Ind</a:t>
              </a:r>
              <a:endParaRPr lang="en-GB" sz="1600" dirty="0">
                <a:effectLst/>
                <a:latin typeface="Arial" panose="020B0604020202020204" pitchFamily="34" charset="0"/>
                <a:ea typeface="Arial" panose="020B0604020202020204" pitchFamily="34" charset="0"/>
              </a:endParaRPr>
            </a:p>
          </p:txBody>
        </p:sp>
        <p:sp>
          <p:nvSpPr>
            <p:cNvPr id="30" name="Text Box 336"/>
            <p:cNvSpPr txBox="1">
              <a:spLocks noChangeArrowheads="1"/>
            </p:cNvSpPr>
            <p:nvPr/>
          </p:nvSpPr>
          <p:spPr bwMode="auto">
            <a:xfrm>
              <a:off x="1755648" y="1660550"/>
              <a:ext cx="2422525" cy="17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a:solidFill>
                    <a:srgbClr val="000000"/>
                  </a:solidFill>
                  <a:effectLst/>
                  <a:latin typeface="Arial" panose="020B0604020202020204" pitchFamily="34" charset="0"/>
                  <a:ea typeface="Arial" panose="020B0604020202020204" pitchFamily="34" charset="0"/>
                </a:rPr>
                <a:t>FWF WWTW Industrial Reuse Ph 2</a:t>
              </a:r>
              <a:endParaRPr lang="en-GB" sz="1600">
                <a:effectLst/>
                <a:latin typeface="Arial" panose="020B0604020202020204" pitchFamily="34" charset="0"/>
                <a:ea typeface="Arial" panose="020B0604020202020204" pitchFamily="34" charset="0"/>
              </a:endParaRPr>
            </a:p>
          </p:txBody>
        </p:sp>
        <p:sp>
          <p:nvSpPr>
            <p:cNvPr id="31" name="Text Box 337"/>
            <p:cNvSpPr txBox="1">
              <a:spLocks noChangeArrowheads="1"/>
            </p:cNvSpPr>
            <p:nvPr/>
          </p:nvSpPr>
          <p:spPr bwMode="auto">
            <a:xfrm>
              <a:off x="1792224" y="2011680"/>
              <a:ext cx="2390775" cy="13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dirty="0">
                  <a:effectLst/>
                  <a:latin typeface="Arial" panose="020B0604020202020204" pitchFamily="34" charset="0"/>
                  <a:ea typeface="Arial" panose="020B0604020202020204" pitchFamily="34" charset="0"/>
                </a:rPr>
                <a:t>FWF WWTW Industrial Reuse </a:t>
              </a:r>
              <a:r>
                <a:rPr lang="en-ZA" sz="1200" b="1" dirty="0" err="1">
                  <a:effectLst/>
                  <a:latin typeface="Arial" panose="020B0604020202020204" pitchFamily="34" charset="0"/>
                  <a:ea typeface="Arial" panose="020B0604020202020204" pitchFamily="34" charset="0"/>
                </a:rPr>
                <a:t>Ph</a:t>
              </a:r>
              <a:r>
                <a:rPr lang="en-ZA" sz="1200" b="1" dirty="0">
                  <a:effectLst/>
                  <a:latin typeface="Arial" panose="020B0604020202020204" pitchFamily="34" charset="0"/>
                  <a:ea typeface="Arial" panose="020B0604020202020204" pitchFamily="34" charset="0"/>
                </a:rPr>
                <a:t> 1</a:t>
              </a:r>
              <a:endParaRPr lang="en-GB" sz="1600" dirty="0">
                <a:effectLst/>
                <a:latin typeface="Arial" panose="020B0604020202020204" pitchFamily="34" charset="0"/>
                <a:ea typeface="Arial" panose="020B0604020202020204" pitchFamily="34" charset="0"/>
              </a:endParaRPr>
            </a:p>
          </p:txBody>
        </p:sp>
        <p:sp>
          <p:nvSpPr>
            <p:cNvPr id="32" name="AutoShape 342"/>
            <p:cNvSpPr>
              <a:spLocks noChangeArrowheads="1"/>
            </p:cNvSpPr>
            <p:nvPr/>
          </p:nvSpPr>
          <p:spPr bwMode="auto">
            <a:xfrm>
              <a:off x="350029" y="1185886"/>
              <a:ext cx="1116330" cy="295275"/>
            </a:xfrm>
            <a:prstGeom prst="wedgeRoundRectCallout">
              <a:avLst>
                <a:gd name="adj1" fmla="val 59726"/>
                <a:gd name="adj2" fmla="val 132565"/>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lnSpc>
                  <a:spcPct val="115000"/>
                </a:lnSpc>
                <a:spcAft>
                  <a:spcPts val="0"/>
                </a:spcAft>
              </a:pPr>
              <a:r>
                <a:rPr lang="en-AU" sz="1200" b="1" dirty="0" err="1">
                  <a:effectLst/>
                  <a:latin typeface="Arial" panose="020B0604020202020204" pitchFamily="34" charset="0"/>
                  <a:ea typeface="Arial" panose="020B0604020202020204" pitchFamily="34" charset="0"/>
                </a:rPr>
                <a:t>Coega</a:t>
              </a:r>
              <a:r>
                <a:rPr lang="en-AU" sz="1200" b="1" dirty="0">
                  <a:effectLst/>
                  <a:latin typeface="Arial" panose="020B0604020202020204" pitchFamily="34" charset="0"/>
                  <a:ea typeface="Arial" panose="020B0604020202020204" pitchFamily="34" charset="0"/>
                </a:rPr>
                <a:t> Industrial water requirements</a:t>
              </a:r>
              <a:endParaRPr lang="en-GB" sz="1600" dirty="0">
                <a:effectLst/>
                <a:latin typeface="Arial" panose="020B0604020202020204" pitchFamily="34" charset="0"/>
                <a:ea typeface="Arial" panose="020B0604020202020204" pitchFamily="34" charset="0"/>
              </a:endParaRPr>
            </a:p>
          </p:txBody>
        </p:sp>
        <p:sp>
          <p:nvSpPr>
            <p:cNvPr id="33" name="Text Box 334"/>
            <p:cNvSpPr txBox="1">
              <a:spLocks noChangeArrowheads="1"/>
            </p:cNvSpPr>
            <p:nvPr/>
          </p:nvSpPr>
          <p:spPr bwMode="auto">
            <a:xfrm>
              <a:off x="1741017" y="490118"/>
              <a:ext cx="2443480" cy="1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a:solidFill>
                    <a:srgbClr val="000000"/>
                  </a:solidFill>
                  <a:effectLst/>
                  <a:latin typeface="Arial" panose="020B0604020202020204" pitchFamily="34" charset="0"/>
                  <a:ea typeface="Arial" panose="020B0604020202020204" pitchFamily="34" charset="0"/>
                </a:rPr>
                <a:t>Coega WWTW Industrial Reuse Ph 3 ind</a:t>
              </a:r>
              <a:endParaRPr lang="en-GB" sz="1600">
                <a:effectLst/>
                <a:latin typeface="Arial" panose="020B0604020202020204" pitchFamily="34" charset="0"/>
                <a:ea typeface="Arial" panose="020B0604020202020204" pitchFamily="34" charset="0"/>
              </a:endParaRPr>
            </a:p>
          </p:txBody>
        </p:sp>
        <p:sp>
          <p:nvSpPr>
            <p:cNvPr id="34" name="Text Box 334"/>
            <p:cNvSpPr txBox="1">
              <a:spLocks noChangeArrowheads="1"/>
            </p:cNvSpPr>
            <p:nvPr/>
          </p:nvSpPr>
          <p:spPr bwMode="auto">
            <a:xfrm>
              <a:off x="1770278" y="1353312"/>
              <a:ext cx="2443480" cy="1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82880" algn="r">
                <a:lnSpc>
                  <a:spcPct val="115000"/>
                </a:lnSpc>
                <a:spcAft>
                  <a:spcPts val="0"/>
                </a:spcAft>
              </a:pPr>
              <a:r>
                <a:rPr lang="en-ZA" sz="1200" b="1" dirty="0" err="1">
                  <a:solidFill>
                    <a:srgbClr val="000000"/>
                  </a:solidFill>
                  <a:effectLst/>
                  <a:latin typeface="Arial" panose="020B0604020202020204" pitchFamily="34" charset="0"/>
                  <a:ea typeface="Arial" panose="020B0604020202020204" pitchFamily="34" charset="0"/>
                </a:rPr>
                <a:t>Coega</a:t>
              </a:r>
              <a:r>
                <a:rPr lang="en-ZA" sz="1200" b="1" dirty="0">
                  <a:solidFill>
                    <a:srgbClr val="000000"/>
                  </a:solidFill>
                  <a:effectLst/>
                  <a:latin typeface="Arial" panose="020B0604020202020204" pitchFamily="34" charset="0"/>
                  <a:ea typeface="Arial" panose="020B0604020202020204" pitchFamily="34" charset="0"/>
                </a:rPr>
                <a:t> WWTW Industrial Reuse Ph </a:t>
              </a:r>
              <a:r>
                <a:rPr lang="en-ZA" sz="1200" b="1">
                  <a:solidFill>
                    <a:srgbClr val="000000"/>
                  </a:solidFill>
                  <a:effectLst/>
                  <a:latin typeface="Arial" panose="020B0604020202020204" pitchFamily="34" charset="0"/>
                  <a:ea typeface="Arial" panose="020B0604020202020204" pitchFamily="34" charset="0"/>
                </a:rPr>
                <a:t>1 </a:t>
              </a:r>
              <a:r>
                <a:rPr lang="en-ZA" sz="1200" b="1">
                  <a:solidFill>
                    <a:srgbClr val="000000"/>
                  </a:solidFill>
                  <a:ea typeface="Arial" panose="020B0604020202020204" pitchFamily="34" charset="0"/>
                </a:rPr>
                <a:t>pot</a:t>
              </a:r>
              <a:endParaRPr lang="en-GB" sz="1600">
                <a:effectLst/>
                <a:latin typeface="Arial" panose="020B0604020202020204" pitchFamily="34" charset="0"/>
                <a:ea typeface="Arial" panose="020B0604020202020204" pitchFamily="34" charset="0"/>
              </a:endParaRPr>
            </a:p>
          </p:txBody>
        </p:sp>
      </p:grpSp>
    </p:spTree>
    <p:extLst>
      <p:ext uri="{BB962C8B-B14F-4D97-AF65-F5344CB8AC3E}">
        <p14:creationId xmlns:p14="http://schemas.microsoft.com/office/powerpoint/2010/main" val="2857663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70917-B867-4AD1-9F51-DE8982524CC3}"/>
              </a:ext>
            </a:extLst>
          </p:cNvPr>
          <p:cNvPicPr>
            <a:picLocks noChangeAspect="1"/>
          </p:cNvPicPr>
          <p:nvPr/>
        </p:nvPicPr>
        <p:blipFill>
          <a:blip r:embed="rId3"/>
          <a:stretch>
            <a:fillRect/>
          </a:stretch>
        </p:blipFill>
        <p:spPr>
          <a:xfrm>
            <a:off x="0" y="964479"/>
            <a:ext cx="9144000" cy="5549609"/>
          </a:xfrm>
          <a:prstGeom prst="rect">
            <a:avLst/>
          </a:prstGeom>
        </p:spPr>
      </p:pic>
      <p:sp>
        <p:nvSpPr>
          <p:cNvPr id="6" name="TextBox 5"/>
          <p:cNvSpPr txBox="1"/>
          <p:nvPr/>
        </p:nvSpPr>
        <p:spPr bwMode="auto">
          <a:xfrm>
            <a:off x="1525588" y="354013"/>
            <a:ext cx="7618412" cy="523220"/>
          </a:xfrm>
          <a:prstGeom prst="rect">
            <a:avLst/>
          </a:prstGeom>
          <a:noFill/>
        </p:spPr>
        <p:txBody>
          <a:bodyPr wrap="square">
            <a:spAutoFit/>
          </a:bodyPr>
          <a:lstStyle/>
          <a:p>
            <a:pPr fontAlgn="auto">
              <a:spcBef>
                <a:spcPts val="0"/>
              </a:spcBef>
              <a:spcAft>
                <a:spcPts val="0"/>
              </a:spcAft>
              <a:defRPr/>
            </a:pPr>
            <a:r>
              <a:rPr lang="en-US" sz="2800" b="1" dirty="0">
                <a:solidFill>
                  <a:schemeClr val="bg2">
                    <a:lumMod val="25000"/>
                  </a:schemeClr>
                </a:solidFill>
              </a:rPr>
              <a:t>2. Low Growth including </a:t>
            </a:r>
            <a:r>
              <a:rPr lang="en-US" sz="2800" b="1" dirty="0" err="1">
                <a:solidFill>
                  <a:schemeClr val="bg2">
                    <a:lumMod val="25000"/>
                  </a:schemeClr>
                </a:solidFill>
              </a:rPr>
              <a:t>Coega</a:t>
            </a:r>
            <a:r>
              <a:rPr lang="en-US" sz="2800" b="1" dirty="0">
                <a:solidFill>
                  <a:schemeClr val="bg2">
                    <a:lumMod val="25000"/>
                  </a:schemeClr>
                </a:solidFill>
              </a:rPr>
              <a:t> Potable</a:t>
            </a:r>
          </a:p>
        </p:txBody>
      </p:sp>
      <p:sp>
        <p:nvSpPr>
          <p:cNvPr id="5" name="AutoShape 342"/>
          <p:cNvSpPr>
            <a:spLocks noChangeArrowheads="1"/>
          </p:cNvSpPr>
          <p:nvPr/>
        </p:nvSpPr>
        <p:spPr bwMode="auto">
          <a:xfrm>
            <a:off x="3010675" y="1787991"/>
            <a:ext cx="1653889" cy="697998"/>
          </a:xfrm>
          <a:prstGeom prst="wedgeRoundRectCallout">
            <a:avLst>
              <a:gd name="adj1" fmla="val 74519"/>
              <a:gd name="adj2" fmla="val 139857"/>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spcAft>
                <a:spcPts val="0"/>
              </a:spcAft>
            </a:pPr>
            <a:r>
              <a:rPr lang="en-AU" sz="1200" b="1" dirty="0">
                <a:effectLst/>
                <a:latin typeface="Arial" panose="020B0604020202020204" pitchFamily="34" charset="0"/>
                <a:ea typeface="Arial" panose="020B0604020202020204" pitchFamily="34" charset="0"/>
              </a:rPr>
              <a:t>Requirement = 1% compound growth + </a:t>
            </a:r>
            <a:r>
              <a:rPr lang="en-AU" sz="1200" b="1" dirty="0" err="1">
                <a:effectLst/>
                <a:latin typeface="Arial" panose="020B0604020202020204" pitchFamily="34" charset="0"/>
                <a:ea typeface="Arial" panose="020B0604020202020204" pitchFamily="34" charset="0"/>
              </a:rPr>
              <a:t>Coega</a:t>
            </a:r>
            <a:r>
              <a:rPr lang="en-AU" sz="1200" b="1" dirty="0">
                <a:effectLst/>
                <a:latin typeface="Arial" panose="020B0604020202020204" pitchFamily="34" charset="0"/>
                <a:ea typeface="Arial" panose="020B0604020202020204" pitchFamily="34" charset="0"/>
              </a:rPr>
              <a:t> potable</a:t>
            </a:r>
            <a:endParaRPr lang="en-GB" sz="1600" dirty="0">
              <a:effectLst/>
              <a:latin typeface="Arial" panose="020B0604020202020204" pitchFamily="34" charset="0"/>
              <a:ea typeface="Arial" panose="020B0604020202020204" pitchFamily="34" charset="0"/>
            </a:endParaRPr>
          </a:p>
        </p:txBody>
      </p:sp>
      <p:sp>
        <p:nvSpPr>
          <p:cNvPr id="9" name="AutoShape 342"/>
          <p:cNvSpPr>
            <a:spLocks noChangeArrowheads="1"/>
          </p:cNvSpPr>
          <p:nvPr/>
        </p:nvSpPr>
        <p:spPr bwMode="auto">
          <a:xfrm>
            <a:off x="4803985" y="2304612"/>
            <a:ext cx="1227749" cy="324068"/>
          </a:xfrm>
          <a:prstGeom prst="wedgeRoundRectCallout">
            <a:avLst>
              <a:gd name="adj1" fmla="val 5797"/>
              <a:gd name="adj2" fmla="val 176824"/>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lnSpc>
                <a:spcPct val="115000"/>
              </a:lnSpc>
              <a:spcAft>
                <a:spcPts val="0"/>
              </a:spcAft>
            </a:pPr>
            <a:r>
              <a:rPr lang="en-AU" sz="1200" b="1" dirty="0">
                <a:ea typeface="Arial" panose="020B0604020202020204" pitchFamily="34" charset="0"/>
              </a:rPr>
              <a:t>15% WC/WDM</a:t>
            </a:r>
            <a:endParaRPr lang="en-GB" sz="1600" dirty="0">
              <a:effectLst/>
              <a:latin typeface="Arial" panose="020B0604020202020204" pitchFamily="34" charset="0"/>
              <a:ea typeface="Arial" panose="020B0604020202020204" pitchFamily="34" charset="0"/>
            </a:endParaRPr>
          </a:p>
        </p:txBody>
      </p:sp>
      <p:sp>
        <p:nvSpPr>
          <p:cNvPr id="10" name="AutoShape 342"/>
          <p:cNvSpPr>
            <a:spLocks noChangeArrowheads="1"/>
          </p:cNvSpPr>
          <p:nvPr/>
        </p:nvSpPr>
        <p:spPr bwMode="auto">
          <a:xfrm>
            <a:off x="6688893" y="1739488"/>
            <a:ext cx="1227749" cy="324068"/>
          </a:xfrm>
          <a:prstGeom prst="wedgeRoundRectCallout">
            <a:avLst>
              <a:gd name="adj1" fmla="val 65929"/>
              <a:gd name="adj2" fmla="val 190959"/>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lnSpc>
                <a:spcPct val="115000"/>
              </a:lnSpc>
              <a:spcAft>
                <a:spcPts val="0"/>
              </a:spcAft>
            </a:pPr>
            <a:r>
              <a:rPr lang="en-AU" sz="1200" b="1" dirty="0">
                <a:ea typeface="Arial" panose="020B0604020202020204" pitchFamily="34" charset="0"/>
              </a:rPr>
              <a:t>15% WC/WDM</a:t>
            </a:r>
            <a:endParaRPr lang="en-GB" sz="1600" dirty="0">
              <a:effectLst/>
              <a:latin typeface="Arial" panose="020B0604020202020204" pitchFamily="34" charset="0"/>
              <a:ea typeface="Arial" panose="020B0604020202020204" pitchFamily="34" charset="0"/>
            </a:endParaRPr>
          </a:p>
        </p:txBody>
      </p:sp>
      <p:cxnSp>
        <p:nvCxnSpPr>
          <p:cNvPr id="11" name="Straight Arrow Connector 10"/>
          <p:cNvCxnSpPr>
            <a:cxnSpLocks/>
          </p:cNvCxnSpPr>
          <p:nvPr/>
        </p:nvCxnSpPr>
        <p:spPr>
          <a:xfrm>
            <a:off x="8144165" y="2447376"/>
            <a:ext cx="0" cy="113485"/>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14008" y="3419436"/>
            <a:ext cx="3177517" cy="276999"/>
          </a:xfrm>
          <a:prstGeom prst="rect">
            <a:avLst/>
          </a:prstGeom>
          <a:noFill/>
        </p:spPr>
        <p:txBody>
          <a:bodyPr wrap="square" rtlCol="0">
            <a:spAutoFit/>
          </a:bodyPr>
          <a:lstStyle/>
          <a:p>
            <a:r>
              <a:rPr lang="en-ZA" sz="1200" b="1" dirty="0" err="1"/>
              <a:t>Nooitgedagt</a:t>
            </a:r>
            <a:r>
              <a:rPr lang="en-ZA" sz="1200" b="1" dirty="0"/>
              <a:t> Low Level Scheme Phase 3</a:t>
            </a:r>
            <a:endParaRPr lang="en-GB" sz="1200" b="1" dirty="0"/>
          </a:p>
        </p:txBody>
      </p:sp>
      <p:sp>
        <p:nvSpPr>
          <p:cNvPr id="14" name="TextBox 13"/>
          <p:cNvSpPr txBox="1"/>
          <p:nvPr/>
        </p:nvSpPr>
        <p:spPr>
          <a:xfrm>
            <a:off x="6726823" y="3168030"/>
            <a:ext cx="2060278" cy="276999"/>
          </a:xfrm>
          <a:prstGeom prst="rect">
            <a:avLst/>
          </a:prstGeom>
          <a:noFill/>
        </p:spPr>
        <p:txBody>
          <a:bodyPr wrap="square" rtlCol="0">
            <a:spAutoFit/>
          </a:bodyPr>
          <a:lstStyle/>
          <a:p>
            <a:pPr algn="r"/>
            <a:r>
              <a:rPr lang="en-ZA" sz="1200" b="1" dirty="0"/>
              <a:t>Groundwater </a:t>
            </a:r>
            <a:r>
              <a:rPr lang="en-ZA" sz="1200" b="1" dirty="0" err="1"/>
              <a:t>Coega</a:t>
            </a:r>
            <a:r>
              <a:rPr lang="en-ZA" sz="1200" b="1" dirty="0"/>
              <a:t> Fault</a:t>
            </a:r>
            <a:endParaRPr lang="en-GB" sz="1200" b="1" dirty="0"/>
          </a:p>
        </p:txBody>
      </p:sp>
      <p:sp>
        <p:nvSpPr>
          <p:cNvPr id="16" name="TextBox 15"/>
          <p:cNvSpPr txBox="1"/>
          <p:nvPr/>
        </p:nvSpPr>
        <p:spPr>
          <a:xfrm>
            <a:off x="6463576" y="2460067"/>
            <a:ext cx="2323525" cy="276999"/>
          </a:xfrm>
          <a:prstGeom prst="rect">
            <a:avLst/>
          </a:prstGeom>
          <a:noFill/>
        </p:spPr>
        <p:txBody>
          <a:bodyPr wrap="square" rtlCol="0">
            <a:spAutoFit/>
          </a:bodyPr>
          <a:lstStyle/>
          <a:p>
            <a:pPr algn="r"/>
            <a:r>
              <a:rPr lang="en-ZA" sz="1200" b="1" dirty="0"/>
              <a:t>Lower Sundays Return Flows</a:t>
            </a:r>
            <a:endParaRPr lang="en-GB" sz="1200" b="1" dirty="0"/>
          </a:p>
        </p:txBody>
      </p:sp>
      <p:sp>
        <p:nvSpPr>
          <p:cNvPr id="18" name="TextBox 17"/>
          <p:cNvSpPr txBox="1"/>
          <p:nvPr/>
        </p:nvSpPr>
        <p:spPr>
          <a:xfrm>
            <a:off x="6834753" y="2881644"/>
            <a:ext cx="1952348" cy="276999"/>
          </a:xfrm>
          <a:prstGeom prst="rect">
            <a:avLst/>
          </a:prstGeom>
          <a:noFill/>
        </p:spPr>
        <p:txBody>
          <a:bodyPr wrap="square" rtlCol="0">
            <a:spAutoFit/>
          </a:bodyPr>
          <a:lstStyle/>
          <a:p>
            <a:pPr algn="r"/>
            <a:r>
              <a:rPr lang="en-ZA" sz="1200" b="1" dirty="0"/>
              <a:t>3 groundwater schemes</a:t>
            </a:r>
            <a:endParaRPr lang="en-GB" sz="1200" b="1" dirty="0"/>
          </a:p>
        </p:txBody>
      </p:sp>
      <p:cxnSp>
        <p:nvCxnSpPr>
          <p:cNvPr id="19" name="Straight Arrow Connector 18">
            <a:extLst>
              <a:ext uri="{FF2B5EF4-FFF2-40B4-BE49-F238E27FC236}">
                <a16:creationId xmlns:a16="http://schemas.microsoft.com/office/drawing/2014/main" id="{E9B70C4C-A907-4CEC-BE20-7C3A420DB8C8}"/>
              </a:ext>
            </a:extLst>
          </p:cNvPr>
          <p:cNvCxnSpPr>
            <a:cxnSpLocks/>
          </p:cNvCxnSpPr>
          <p:nvPr/>
        </p:nvCxnSpPr>
        <p:spPr>
          <a:xfrm>
            <a:off x="5458115" y="3004645"/>
            <a:ext cx="0" cy="73835"/>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33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D3AD7-ECC5-4528-9DE1-88BE9C136725}"/>
              </a:ext>
            </a:extLst>
          </p:cNvPr>
          <p:cNvPicPr>
            <a:picLocks noChangeAspect="1"/>
          </p:cNvPicPr>
          <p:nvPr/>
        </p:nvPicPr>
        <p:blipFill>
          <a:blip r:embed="rId3"/>
          <a:stretch>
            <a:fillRect/>
          </a:stretch>
        </p:blipFill>
        <p:spPr>
          <a:xfrm>
            <a:off x="0" y="918175"/>
            <a:ext cx="9144000" cy="5549609"/>
          </a:xfrm>
          <a:prstGeom prst="rect">
            <a:avLst/>
          </a:prstGeom>
        </p:spPr>
      </p:pic>
      <p:sp>
        <p:nvSpPr>
          <p:cNvPr id="6" name="TextBox 5"/>
          <p:cNvSpPr txBox="1"/>
          <p:nvPr/>
        </p:nvSpPr>
        <p:spPr bwMode="auto">
          <a:xfrm>
            <a:off x="1525588" y="354013"/>
            <a:ext cx="7618412" cy="523220"/>
          </a:xfrm>
          <a:prstGeom prst="rect">
            <a:avLst/>
          </a:prstGeom>
          <a:noFill/>
        </p:spPr>
        <p:txBody>
          <a:bodyPr wrap="square">
            <a:spAutoFit/>
          </a:bodyPr>
          <a:lstStyle/>
          <a:p>
            <a:pPr fontAlgn="auto">
              <a:spcBef>
                <a:spcPts val="0"/>
              </a:spcBef>
              <a:spcAft>
                <a:spcPts val="0"/>
              </a:spcAft>
              <a:defRPr/>
            </a:pPr>
            <a:r>
              <a:rPr lang="en-US" sz="2800" b="1" dirty="0">
                <a:solidFill>
                  <a:schemeClr val="bg2">
                    <a:lumMod val="25000"/>
                  </a:schemeClr>
                </a:solidFill>
              </a:rPr>
              <a:t>3. 	2.3% Historical growth w/o WC/WDM</a:t>
            </a:r>
            <a:endParaRPr lang="en-US" dirty="0">
              <a:solidFill>
                <a:schemeClr val="bg2">
                  <a:lumMod val="25000"/>
                </a:schemeClr>
              </a:solidFill>
            </a:endParaRPr>
          </a:p>
        </p:txBody>
      </p:sp>
      <p:grpSp>
        <p:nvGrpSpPr>
          <p:cNvPr id="2" name="Group 1"/>
          <p:cNvGrpSpPr/>
          <p:nvPr/>
        </p:nvGrpSpPr>
        <p:grpSpPr>
          <a:xfrm>
            <a:off x="2779710" y="1603762"/>
            <a:ext cx="6050928" cy="2560507"/>
            <a:chOff x="2855105" y="1869358"/>
            <a:chExt cx="6050928" cy="2560507"/>
          </a:xfrm>
        </p:grpSpPr>
        <p:sp>
          <p:nvSpPr>
            <p:cNvPr id="7" name="AutoShape 342"/>
            <p:cNvSpPr>
              <a:spLocks noChangeArrowheads="1"/>
            </p:cNvSpPr>
            <p:nvPr/>
          </p:nvSpPr>
          <p:spPr bwMode="auto">
            <a:xfrm>
              <a:off x="2855105" y="2465571"/>
              <a:ext cx="1653889" cy="697998"/>
            </a:xfrm>
            <a:prstGeom prst="wedgeRoundRectCallout">
              <a:avLst>
                <a:gd name="adj1" fmla="val 81211"/>
                <a:gd name="adj2" fmla="val 88206"/>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latin typeface="Arial" panose="020B0604020202020204" pitchFamily="34" charset="0"/>
                  <a:ea typeface="Arial" panose="020B0604020202020204" pitchFamily="34" charset="0"/>
                </a:rPr>
                <a:t>Requirement = 3.5% linear growth + </a:t>
              </a:r>
              <a:r>
                <a:rPr lang="en-AU" sz="1200" b="1" dirty="0" err="1">
                  <a:effectLst/>
                  <a:latin typeface="Arial" panose="020B0604020202020204" pitchFamily="34" charset="0"/>
                  <a:ea typeface="Arial" panose="020B0604020202020204" pitchFamily="34" charset="0"/>
                </a:rPr>
                <a:t>Coega</a:t>
              </a:r>
              <a:r>
                <a:rPr lang="en-AU" sz="1200" b="1" dirty="0">
                  <a:effectLst/>
                  <a:latin typeface="Arial" panose="020B0604020202020204" pitchFamily="34" charset="0"/>
                  <a:ea typeface="Arial" panose="020B0604020202020204" pitchFamily="34" charset="0"/>
                </a:rPr>
                <a:t> potable</a:t>
              </a:r>
              <a:endParaRPr lang="en-GB" sz="1600" dirty="0">
                <a:effectLst/>
                <a:latin typeface="Arial" panose="020B0604020202020204" pitchFamily="34" charset="0"/>
                <a:ea typeface="Arial" panose="020B0604020202020204" pitchFamily="34" charset="0"/>
              </a:endParaRPr>
            </a:p>
          </p:txBody>
        </p:sp>
        <p:sp>
          <p:nvSpPr>
            <p:cNvPr id="8" name="AutoShape 342"/>
            <p:cNvSpPr>
              <a:spLocks noChangeArrowheads="1"/>
            </p:cNvSpPr>
            <p:nvPr/>
          </p:nvSpPr>
          <p:spPr bwMode="auto">
            <a:xfrm>
              <a:off x="4698072" y="2430650"/>
              <a:ext cx="1227749" cy="324068"/>
            </a:xfrm>
            <a:prstGeom prst="wedgeRoundRectCallout">
              <a:avLst>
                <a:gd name="adj1" fmla="val 19493"/>
                <a:gd name="adj2" fmla="val 191019"/>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lnSpc>
                  <a:spcPct val="115000"/>
                </a:lnSpc>
                <a:spcAft>
                  <a:spcPts val="0"/>
                </a:spcAft>
              </a:pPr>
              <a:r>
                <a:rPr lang="en-AU" sz="1200" b="1" dirty="0">
                  <a:ea typeface="Arial" panose="020B0604020202020204" pitchFamily="34" charset="0"/>
                </a:rPr>
                <a:t>15% WC/WDM</a:t>
              </a:r>
              <a:endParaRPr lang="en-GB" sz="1600" dirty="0">
                <a:effectLst/>
                <a:latin typeface="Arial" panose="020B0604020202020204" pitchFamily="34" charset="0"/>
                <a:ea typeface="Arial" panose="020B0604020202020204" pitchFamily="34" charset="0"/>
              </a:endParaRPr>
            </a:p>
          </p:txBody>
        </p:sp>
        <p:sp>
          <p:nvSpPr>
            <p:cNvPr id="9" name="AutoShape 342"/>
            <p:cNvSpPr>
              <a:spLocks noChangeArrowheads="1"/>
            </p:cNvSpPr>
            <p:nvPr/>
          </p:nvSpPr>
          <p:spPr bwMode="auto">
            <a:xfrm>
              <a:off x="6666170" y="1869358"/>
              <a:ext cx="1227749" cy="324068"/>
            </a:xfrm>
            <a:prstGeom prst="wedgeRoundRectCallout">
              <a:avLst>
                <a:gd name="adj1" fmla="val 58157"/>
                <a:gd name="adj2" fmla="val 126215"/>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lnSpc>
                  <a:spcPct val="115000"/>
                </a:lnSpc>
                <a:spcAft>
                  <a:spcPts val="0"/>
                </a:spcAft>
              </a:pPr>
              <a:r>
                <a:rPr lang="en-AU" sz="1200" b="1" dirty="0">
                  <a:ea typeface="Arial" panose="020B0604020202020204" pitchFamily="34" charset="0"/>
                </a:rPr>
                <a:t>15% WC/WDM</a:t>
              </a:r>
              <a:endParaRPr lang="en-GB" sz="1600" dirty="0">
                <a:effectLst/>
                <a:latin typeface="Arial" panose="020B0604020202020204" pitchFamily="34" charset="0"/>
                <a:ea typeface="Arial" panose="020B0604020202020204" pitchFamily="34" charset="0"/>
              </a:endParaRPr>
            </a:p>
          </p:txBody>
        </p:sp>
        <p:cxnSp>
          <p:nvCxnSpPr>
            <p:cNvPr id="5" name="Straight Arrow Connector 4"/>
            <p:cNvCxnSpPr>
              <a:cxnSpLocks/>
            </p:cNvCxnSpPr>
            <p:nvPr/>
          </p:nvCxnSpPr>
          <p:spPr>
            <a:xfrm>
              <a:off x="5551871" y="3196983"/>
              <a:ext cx="0" cy="124147"/>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24966" y="4152866"/>
              <a:ext cx="3177517" cy="276999"/>
            </a:xfrm>
            <a:prstGeom prst="rect">
              <a:avLst/>
            </a:prstGeom>
            <a:noFill/>
          </p:spPr>
          <p:txBody>
            <a:bodyPr wrap="square" rtlCol="0">
              <a:spAutoFit/>
            </a:bodyPr>
            <a:lstStyle/>
            <a:p>
              <a:pPr algn="r"/>
              <a:r>
                <a:rPr lang="en-ZA" sz="1200" b="1" dirty="0" err="1"/>
                <a:t>Nooitgedagt</a:t>
              </a:r>
              <a:r>
                <a:rPr lang="en-ZA" sz="1200" b="1" dirty="0"/>
                <a:t> Low Level Scheme Phase 3</a:t>
              </a:r>
              <a:endParaRPr lang="en-GB" sz="1200" b="1" dirty="0"/>
            </a:p>
          </p:txBody>
        </p:sp>
        <p:sp>
          <p:nvSpPr>
            <p:cNvPr id="16" name="TextBox 15"/>
            <p:cNvSpPr txBox="1"/>
            <p:nvPr/>
          </p:nvSpPr>
          <p:spPr>
            <a:xfrm>
              <a:off x="6714132" y="3934510"/>
              <a:ext cx="2060278" cy="276999"/>
            </a:xfrm>
            <a:prstGeom prst="rect">
              <a:avLst/>
            </a:prstGeom>
            <a:noFill/>
          </p:spPr>
          <p:txBody>
            <a:bodyPr wrap="square" rtlCol="0">
              <a:spAutoFit/>
            </a:bodyPr>
            <a:lstStyle/>
            <a:p>
              <a:pPr algn="r"/>
              <a:r>
                <a:rPr lang="en-ZA" sz="1200" b="1" dirty="0"/>
                <a:t>Groundwater </a:t>
              </a:r>
              <a:r>
                <a:rPr lang="en-ZA" sz="1200" b="1" dirty="0" err="1"/>
                <a:t>Coega</a:t>
              </a:r>
              <a:r>
                <a:rPr lang="en-ZA" sz="1200" b="1" dirty="0"/>
                <a:t> Fault</a:t>
              </a:r>
              <a:endParaRPr lang="en-GB" sz="1200" b="1" dirty="0"/>
            </a:p>
          </p:txBody>
        </p:sp>
        <p:sp>
          <p:nvSpPr>
            <p:cNvPr id="17" name="TextBox 16"/>
            <p:cNvSpPr txBox="1"/>
            <p:nvPr/>
          </p:nvSpPr>
          <p:spPr>
            <a:xfrm>
              <a:off x="6582508" y="2158010"/>
              <a:ext cx="2323525" cy="276999"/>
            </a:xfrm>
            <a:prstGeom prst="rect">
              <a:avLst/>
            </a:prstGeom>
            <a:noFill/>
          </p:spPr>
          <p:txBody>
            <a:bodyPr wrap="square" rtlCol="0">
              <a:spAutoFit/>
            </a:bodyPr>
            <a:lstStyle/>
            <a:p>
              <a:pPr algn="r"/>
              <a:r>
                <a:rPr lang="en-ZA" sz="1200" b="1" dirty="0"/>
                <a:t>Lower Sundays Return Flows</a:t>
              </a:r>
              <a:endParaRPr lang="en-GB" sz="1200" b="1" dirty="0"/>
            </a:p>
          </p:txBody>
        </p:sp>
        <p:sp>
          <p:nvSpPr>
            <p:cNvPr id="19" name="TextBox 18"/>
            <p:cNvSpPr txBox="1"/>
            <p:nvPr/>
          </p:nvSpPr>
          <p:spPr>
            <a:xfrm>
              <a:off x="6913770" y="3015910"/>
              <a:ext cx="1860640" cy="276999"/>
            </a:xfrm>
            <a:prstGeom prst="rect">
              <a:avLst/>
            </a:prstGeom>
            <a:noFill/>
          </p:spPr>
          <p:txBody>
            <a:bodyPr wrap="square" rtlCol="0">
              <a:spAutoFit/>
            </a:bodyPr>
            <a:lstStyle/>
            <a:p>
              <a:pPr algn="r"/>
              <a:r>
                <a:rPr lang="en-ZA" sz="1200" b="1" dirty="0"/>
                <a:t>NLLS Phase 4</a:t>
              </a:r>
              <a:endParaRPr lang="en-GB" sz="1200" b="1" dirty="0"/>
            </a:p>
          </p:txBody>
        </p:sp>
        <p:sp>
          <p:nvSpPr>
            <p:cNvPr id="14" name="TextBox 13"/>
            <p:cNvSpPr txBox="1"/>
            <p:nvPr/>
          </p:nvSpPr>
          <p:spPr>
            <a:xfrm>
              <a:off x="6537413" y="3457039"/>
              <a:ext cx="2236997" cy="276999"/>
            </a:xfrm>
            <a:prstGeom prst="rect">
              <a:avLst/>
            </a:prstGeom>
            <a:noFill/>
          </p:spPr>
          <p:txBody>
            <a:bodyPr wrap="square" rtlCol="0">
              <a:spAutoFit/>
            </a:bodyPr>
            <a:lstStyle/>
            <a:p>
              <a:pPr algn="r"/>
              <a:r>
                <a:rPr lang="en-ZA" sz="1200" b="1" dirty="0" err="1"/>
                <a:t>Desal</a:t>
              </a:r>
              <a:r>
                <a:rPr lang="en-ZA" sz="1200" b="1" dirty="0"/>
                <a:t> – Marina Sea Salt</a:t>
              </a:r>
              <a:endParaRPr lang="en-GB" sz="1200" b="1" dirty="0"/>
            </a:p>
          </p:txBody>
        </p:sp>
        <p:sp>
          <p:nvSpPr>
            <p:cNvPr id="18" name="TextBox 17"/>
            <p:cNvSpPr txBox="1"/>
            <p:nvPr/>
          </p:nvSpPr>
          <p:spPr>
            <a:xfrm>
              <a:off x="6836099" y="3716154"/>
              <a:ext cx="1952348" cy="276999"/>
            </a:xfrm>
            <a:prstGeom prst="rect">
              <a:avLst/>
            </a:prstGeom>
            <a:noFill/>
          </p:spPr>
          <p:txBody>
            <a:bodyPr wrap="square" rtlCol="0">
              <a:spAutoFit/>
            </a:bodyPr>
            <a:lstStyle/>
            <a:p>
              <a:pPr algn="r"/>
              <a:r>
                <a:rPr lang="en-ZA" sz="1200" b="1" dirty="0"/>
                <a:t>3 groundwater schemes</a:t>
              </a:r>
              <a:endParaRPr lang="en-GB" sz="1200" b="1" dirty="0"/>
            </a:p>
          </p:txBody>
        </p:sp>
        <p:cxnSp>
          <p:nvCxnSpPr>
            <p:cNvPr id="23" name="Straight Arrow Connector 22">
              <a:extLst>
                <a:ext uri="{FF2B5EF4-FFF2-40B4-BE49-F238E27FC236}">
                  <a16:creationId xmlns:a16="http://schemas.microsoft.com/office/drawing/2014/main" id="{DE73945D-DF49-4F28-B959-D4E6A11E5871}"/>
                </a:ext>
              </a:extLst>
            </p:cNvPr>
            <p:cNvCxnSpPr>
              <a:cxnSpLocks/>
            </p:cNvCxnSpPr>
            <p:nvPr/>
          </p:nvCxnSpPr>
          <p:spPr>
            <a:xfrm>
              <a:off x="8010591" y="2435009"/>
              <a:ext cx="0" cy="157675"/>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9174F25-33CF-4D7E-96EB-78F4C6E0A712}"/>
                </a:ext>
              </a:extLst>
            </p:cNvPr>
            <p:cNvSpPr txBox="1"/>
            <p:nvPr/>
          </p:nvSpPr>
          <p:spPr>
            <a:xfrm>
              <a:off x="6837863" y="3288154"/>
              <a:ext cx="1952348" cy="276999"/>
            </a:xfrm>
            <a:prstGeom prst="rect">
              <a:avLst/>
            </a:prstGeom>
            <a:noFill/>
          </p:spPr>
          <p:txBody>
            <a:bodyPr wrap="square" rtlCol="0">
              <a:spAutoFit/>
            </a:bodyPr>
            <a:lstStyle/>
            <a:p>
              <a:pPr algn="r"/>
              <a:r>
                <a:rPr lang="en-ZA" sz="1200" b="1" dirty="0"/>
                <a:t>2 groundwater schemes</a:t>
              </a:r>
              <a:endParaRPr lang="en-GB" sz="1200" b="1" dirty="0"/>
            </a:p>
          </p:txBody>
        </p:sp>
        <p:sp>
          <p:nvSpPr>
            <p:cNvPr id="26" name="TextBox 25">
              <a:extLst>
                <a:ext uri="{FF2B5EF4-FFF2-40B4-BE49-F238E27FC236}">
                  <a16:creationId xmlns:a16="http://schemas.microsoft.com/office/drawing/2014/main" id="{55C8311C-59BA-4FF2-805B-3A9B58D78266}"/>
                </a:ext>
              </a:extLst>
            </p:cNvPr>
            <p:cNvSpPr txBox="1"/>
            <p:nvPr/>
          </p:nvSpPr>
          <p:spPr>
            <a:xfrm>
              <a:off x="6913770" y="2529624"/>
              <a:ext cx="1860640" cy="276999"/>
            </a:xfrm>
            <a:prstGeom prst="rect">
              <a:avLst/>
            </a:prstGeom>
            <a:noFill/>
          </p:spPr>
          <p:txBody>
            <a:bodyPr wrap="square" rtlCol="0">
              <a:spAutoFit/>
            </a:bodyPr>
            <a:lstStyle/>
            <a:p>
              <a:pPr algn="r"/>
              <a:r>
                <a:rPr lang="en-ZA" sz="1200" b="1" dirty="0"/>
                <a:t>NLLS Phase 5</a:t>
              </a:r>
              <a:endParaRPr lang="en-GB" sz="1200" b="1" dirty="0"/>
            </a:p>
          </p:txBody>
        </p:sp>
      </p:grpSp>
    </p:spTree>
    <p:extLst>
      <p:ext uri="{BB962C8B-B14F-4D97-AF65-F5344CB8AC3E}">
        <p14:creationId xmlns:p14="http://schemas.microsoft.com/office/powerpoint/2010/main" val="3210978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F4334-247B-417B-8E6F-414C5DDA24B5}"/>
              </a:ext>
            </a:extLst>
          </p:cNvPr>
          <p:cNvPicPr>
            <a:picLocks noChangeAspect="1"/>
          </p:cNvPicPr>
          <p:nvPr/>
        </p:nvPicPr>
        <p:blipFill>
          <a:blip r:embed="rId3"/>
          <a:stretch>
            <a:fillRect/>
          </a:stretch>
        </p:blipFill>
        <p:spPr>
          <a:xfrm>
            <a:off x="0" y="913106"/>
            <a:ext cx="9144000" cy="5549609"/>
          </a:xfrm>
          <a:prstGeom prst="rect">
            <a:avLst/>
          </a:prstGeom>
        </p:spPr>
      </p:pic>
      <p:sp>
        <p:nvSpPr>
          <p:cNvPr id="6" name="TextBox 5"/>
          <p:cNvSpPr txBox="1"/>
          <p:nvPr/>
        </p:nvSpPr>
        <p:spPr bwMode="auto">
          <a:xfrm>
            <a:off x="1525588" y="354013"/>
            <a:ext cx="7618412" cy="523220"/>
          </a:xfrm>
          <a:prstGeom prst="rect">
            <a:avLst/>
          </a:prstGeom>
          <a:noFill/>
        </p:spPr>
        <p:txBody>
          <a:bodyPr wrap="square">
            <a:spAutoFit/>
          </a:bodyPr>
          <a:lstStyle/>
          <a:p>
            <a:pPr fontAlgn="auto">
              <a:spcBef>
                <a:spcPts val="0"/>
              </a:spcBef>
              <a:spcAft>
                <a:spcPts val="0"/>
              </a:spcAft>
              <a:defRPr/>
            </a:pPr>
            <a:r>
              <a:rPr lang="en-US" sz="2800" b="1" dirty="0">
                <a:solidFill>
                  <a:schemeClr val="bg2">
                    <a:lumMod val="25000"/>
                  </a:schemeClr>
                </a:solidFill>
              </a:rPr>
              <a:t>4. 	High Growth Potable Scenario </a:t>
            </a:r>
            <a:r>
              <a:rPr lang="en-US" dirty="0">
                <a:solidFill>
                  <a:schemeClr val="bg2">
                    <a:lumMod val="25000"/>
                  </a:schemeClr>
                </a:solidFill>
              </a:rPr>
              <a:t>(Reference)</a:t>
            </a:r>
          </a:p>
        </p:txBody>
      </p:sp>
      <p:grpSp>
        <p:nvGrpSpPr>
          <p:cNvPr id="2" name="Group 1"/>
          <p:cNvGrpSpPr/>
          <p:nvPr/>
        </p:nvGrpSpPr>
        <p:grpSpPr>
          <a:xfrm>
            <a:off x="2876371" y="1947902"/>
            <a:ext cx="5988905" cy="2689540"/>
            <a:chOff x="2840811" y="1996989"/>
            <a:chExt cx="5988905" cy="2689540"/>
          </a:xfrm>
        </p:grpSpPr>
        <p:sp>
          <p:nvSpPr>
            <p:cNvPr id="7" name="AutoShape 342"/>
            <p:cNvSpPr>
              <a:spLocks noChangeArrowheads="1"/>
            </p:cNvSpPr>
            <p:nvPr/>
          </p:nvSpPr>
          <p:spPr bwMode="auto">
            <a:xfrm>
              <a:off x="2840811" y="2900131"/>
              <a:ext cx="1653889" cy="697998"/>
            </a:xfrm>
            <a:prstGeom prst="wedgeRoundRectCallout">
              <a:avLst>
                <a:gd name="adj1" fmla="val 72304"/>
                <a:gd name="adj2" fmla="val 78017"/>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latin typeface="Arial" panose="020B0604020202020204" pitchFamily="34" charset="0"/>
                  <a:ea typeface="Arial" panose="020B0604020202020204" pitchFamily="34" charset="0"/>
                </a:rPr>
                <a:t>Requirement = 3.5% linear growth + </a:t>
              </a:r>
              <a:r>
                <a:rPr lang="en-AU" sz="1200" b="1" dirty="0" err="1">
                  <a:effectLst/>
                  <a:latin typeface="Arial" panose="020B0604020202020204" pitchFamily="34" charset="0"/>
                  <a:ea typeface="Arial" panose="020B0604020202020204" pitchFamily="34" charset="0"/>
                </a:rPr>
                <a:t>Coega</a:t>
              </a:r>
              <a:r>
                <a:rPr lang="en-AU" sz="1200" b="1" dirty="0">
                  <a:effectLst/>
                  <a:latin typeface="Arial" panose="020B0604020202020204" pitchFamily="34" charset="0"/>
                  <a:ea typeface="Arial" panose="020B0604020202020204" pitchFamily="34" charset="0"/>
                </a:rPr>
                <a:t> potable</a:t>
              </a:r>
              <a:endParaRPr lang="en-GB" sz="1600" dirty="0">
                <a:effectLst/>
                <a:latin typeface="Arial" panose="020B0604020202020204" pitchFamily="34" charset="0"/>
                <a:ea typeface="Arial" panose="020B0604020202020204" pitchFamily="34" charset="0"/>
              </a:endParaRPr>
            </a:p>
          </p:txBody>
        </p:sp>
        <p:sp>
          <p:nvSpPr>
            <p:cNvPr id="8" name="AutoShape 342"/>
            <p:cNvSpPr>
              <a:spLocks noChangeArrowheads="1"/>
            </p:cNvSpPr>
            <p:nvPr/>
          </p:nvSpPr>
          <p:spPr bwMode="auto">
            <a:xfrm>
              <a:off x="4448643" y="2490502"/>
              <a:ext cx="1227749" cy="324068"/>
            </a:xfrm>
            <a:prstGeom prst="wedgeRoundRectCallout">
              <a:avLst>
                <a:gd name="adj1" fmla="val 49077"/>
                <a:gd name="adj2" fmla="val 249019"/>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lnSpc>
                  <a:spcPct val="115000"/>
                </a:lnSpc>
                <a:spcAft>
                  <a:spcPts val="0"/>
                </a:spcAft>
              </a:pPr>
              <a:r>
                <a:rPr lang="en-AU" sz="1200" b="1" dirty="0">
                  <a:ea typeface="Arial" panose="020B0604020202020204" pitchFamily="34" charset="0"/>
                </a:rPr>
                <a:t>15% WC/WDM</a:t>
              </a:r>
              <a:endParaRPr lang="en-GB" sz="1600" dirty="0">
                <a:effectLst/>
                <a:latin typeface="Arial" panose="020B0604020202020204" pitchFamily="34" charset="0"/>
                <a:ea typeface="Arial" panose="020B0604020202020204" pitchFamily="34" charset="0"/>
              </a:endParaRPr>
            </a:p>
          </p:txBody>
        </p:sp>
        <p:sp>
          <p:nvSpPr>
            <p:cNvPr id="9" name="AutoShape 342"/>
            <p:cNvSpPr>
              <a:spLocks noChangeArrowheads="1"/>
            </p:cNvSpPr>
            <p:nvPr/>
          </p:nvSpPr>
          <p:spPr bwMode="auto">
            <a:xfrm>
              <a:off x="6813951" y="1996989"/>
              <a:ext cx="1227749" cy="324068"/>
            </a:xfrm>
            <a:prstGeom prst="wedgeRoundRectCallout">
              <a:avLst>
                <a:gd name="adj1" fmla="val 89603"/>
                <a:gd name="adj2" fmla="val 105837"/>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lnSpc>
                  <a:spcPct val="115000"/>
                </a:lnSpc>
                <a:spcAft>
                  <a:spcPts val="0"/>
                </a:spcAft>
              </a:pPr>
              <a:r>
                <a:rPr lang="en-AU" sz="1200" b="1" dirty="0">
                  <a:ea typeface="Arial" panose="020B0604020202020204" pitchFamily="34" charset="0"/>
                </a:rPr>
                <a:t>15% WC/WDM</a:t>
              </a:r>
              <a:endParaRPr lang="en-GB" sz="1600" dirty="0">
                <a:effectLst/>
                <a:latin typeface="Arial" panose="020B0604020202020204" pitchFamily="34" charset="0"/>
                <a:ea typeface="Arial" panose="020B0604020202020204" pitchFamily="34" charset="0"/>
              </a:endParaRPr>
            </a:p>
          </p:txBody>
        </p:sp>
        <p:cxnSp>
          <p:nvCxnSpPr>
            <p:cNvPr id="5" name="Straight Arrow Connector 4"/>
            <p:cNvCxnSpPr>
              <a:cxnSpLocks/>
            </p:cNvCxnSpPr>
            <p:nvPr/>
          </p:nvCxnSpPr>
          <p:spPr>
            <a:xfrm>
              <a:off x="5676392" y="3459629"/>
              <a:ext cx="0" cy="138500"/>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538664" y="4409530"/>
              <a:ext cx="3177517" cy="276999"/>
            </a:xfrm>
            <a:prstGeom prst="rect">
              <a:avLst/>
            </a:prstGeom>
            <a:noFill/>
          </p:spPr>
          <p:txBody>
            <a:bodyPr wrap="square" rtlCol="0">
              <a:spAutoFit/>
            </a:bodyPr>
            <a:lstStyle/>
            <a:p>
              <a:pPr algn="r"/>
              <a:r>
                <a:rPr lang="en-ZA" sz="1200" b="1" dirty="0" err="1"/>
                <a:t>Nooitgedagt</a:t>
              </a:r>
              <a:r>
                <a:rPr lang="en-ZA" sz="1200" b="1" dirty="0"/>
                <a:t> Low Level Scheme Phase 3</a:t>
              </a:r>
              <a:endParaRPr lang="en-GB" sz="1200" b="1" dirty="0"/>
            </a:p>
          </p:txBody>
        </p:sp>
        <p:sp>
          <p:nvSpPr>
            <p:cNvPr id="16" name="TextBox 15"/>
            <p:cNvSpPr txBox="1"/>
            <p:nvPr/>
          </p:nvSpPr>
          <p:spPr>
            <a:xfrm>
              <a:off x="6655903" y="4257761"/>
              <a:ext cx="2060278" cy="276999"/>
            </a:xfrm>
            <a:prstGeom prst="rect">
              <a:avLst/>
            </a:prstGeom>
            <a:noFill/>
          </p:spPr>
          <p:txBody>
            <a:bodyPr wrap="square" rtlCol="0">
              <a:spAutoFit/>
            </a:bodyPr>
            <a:lstStyle/>
            <a:p>
              <a:pPr algn="r"/>
              <a:r>
                <a:rPr lang="en-ZA" sz="1200" b="1" dirty="0"/>
                <a:t>Groundwater </a:t>
              </a:r>
              <a:r>
                <a:rPr lang="en-ZA" sz="1200" b="1" dirty="0" err="1"/>
                <a:t>Coega</a:t>
              </a:r>
              <a:r>
                <a:rPr lang="en-ZA" sz="1200" b="1" dirty="0"/>
                <a:t> Fault</a:t>
              </a:r>
              <a:endParaRPr lang="en-GB" sz="1200" b="1" dirty="0"/>
            </a:p>
          </p:txBody>
        </p:sp>
        <p:sp>
          <p:nvSpPr>
            <p:cNvPr id="17" name="TextBox 16"/>
            <p:cNvSpPr txBox="1"/>
            <p:nvPr/>
          </p:nvSpPr>
          <p:spPr>
            <a:xfrm>
              <a:off x="6342587" y="3306638"/>
              <a:ext cx="2323525" cy="276999"/>
            </a:xfrm>
            <a:prstGeom prst="rect">
              <a:avLst/>
            </a:prstGeom>
            <a:noFill/>
          </p:spPr>
          <p:txBody>
            <a:bodyPr wrap="square" rtlCol="0">
              <a:spAutoFit/>
            </a:bodyPr>
            <a:lstStyle/>
            <a:p>
              <a:pPr algn="r"/>
              <a:r>
                <a:rPr lang="en-ZA" sz="1200" b="1" dirty="0"/>
                <a:t>Lower Sundays Return Flows</a:t>
              </a:r>
              <a:endParaRPr lang="en-GB" sz="1200" b="1" dirty="0"/>
            </a:p>
          </p:txBody>
        </p:sp>
        <p:sp>
          <p:nvSpPr>
            <p:cNvPr id="19" name="TextBox 18"/>
            <p:cNvSpPr txBox="1"/>
            <p:nvPr/>
          </p:nvSpPr>
          <p:spPr>
            <a:xfrm>
              <a:off x="6805472" y="3512360"/>
              <a:ext cx="1860640" cy="276999"/>
            </a:xfrm>
            <a:prstGeom prst="rect">
              <a:avLst/>
            </a:prstGeom>
            <a:noFill/>
          </p:spPr>
          <p:txBody>
            <a:bodyPr wrap="square" rtlCol="0">
              <a:spAutoFit/>
            </a:bodyPr>
            <a:lstStyle/>
            <a:p>
              <a:pPr algn="r"/>
              <a:r>
                <a:rPr lang="en-ZA" sz="1200" b="1" dirty="0"/>
                <a:t>NLLS Phase 4</a:t>
              </a:r>
              <a:endParaRPr lang="en-GB" sz="1200" b="1" dirty="0"/>
            </a:p>
          </p:txBody>
        </p:sp>
        <p:sp>
          <p:nvSpPr>
            <p:cNvPr id="14" name="TextBox 13"/>
            <p:cNvSpPr txBox="1"/>
            <p:nvPr/>
          </p:nvSpPr>
          <p:spPr>
            <a:xfrm>
              <a:off x="6449968" y="3890153"/>
              <a:ext cx="2236997" cy="184666"/>
            </a:xfrm>
            <a:prstGeom prst="rect">
              <a:avLst/>
            </a:prstGeom>
            <a:noFill/>
          </p:spPr>
          <p:txBody>
            <a:bodyPr wrap="square" tIns="0" bIns="0" rtlCol="0">
              <a:spAutoFit/>
            </a:bodyPr>
            <a:lstStyle/>
            <a:p>
              <a:pPr algn="r"/>
              <a:r>
                <a:rPr lang="en-ZA" sz="1200" b="1" dirty="0" err="1"/>
                <a:t>Desal</a:t>
              </a:r>
              <a:r>
                <a:rPr lang="en-ZA" sz="1200" b="1" dirty="0"/>
                <a:t> – Marina Sea Salt</a:t>
              </a:r>
              <a:endParaRPr lang="en-GB" sz="1200" b="1" dirty="0"/>
            </a:p>
          </p:txBody>
        </p:sp>
        <p:sp>
          <p:nvSpPr>
            <p:cNvPr id="18" name="TextBox 17"/>
            <p:cNvSpPr txBox="1"/>
            <p:nvPr/>
          </p:nvSpPr>
          <p:spPr>
            <a:xfrm>
              <a:off x="6759618" y="4005873"/>
              <a:ext cx="1952348" cy="184666"/>
            </a:xfrm>
            <a:prstGeom prst="rect">
              <a:avLst/>
            </a:prstGeom>
            <a:noFill/>
          </p:spPr>
          <p:txBody>
            <a:bodyPr wrap="square" tIns="0" bIns="0" rtlCol="0">
              <a:spAutoFit/>
            </a:bodyPr>
            <a:lstStyle/>
            <a:p>
              <a:pPr algn="r"/>
              <a:r>
                <a:rPr lang="en-ZA" sz="1200" b="1" dirty="0"/>
                <a:t>5 groundwater schemes</a:t>
              </a:r>
              <a:endParaRPr lang="en-GB" sz="1200" b="1" dirty="0"/>
            </a:p>
          </p:txBody>
        </p:sp>
        <p:sp>
          <p:nvSpPr>
            <p:cNvPr id="20" name="TextBox 19"/>
            <p:cNvSpPr txBox="1"/>
            <p:nvPr/>
          </p:nvSpPr>
          <p:spPr>
            <a:xfrm>
              <a:off x="6908326" y="2784510"/>
              <a:ext cx="1860640" cy="276999"/>
            </a:xfrm>
            <a:prstGeom prst="rect">
              <a:avLst/>
            </a:prstGeom>
            <a:noFill/>
          </p:spPr>
          <p:txBody>
            <a:bodyPr wrap="square"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1</a:t>
              </a:r>
              <a:endParaRPr lang="en-GB" sz="1200" b="1" dirty="0"/>
            </a:p>
          </p:txBody>
        </p:sp>
        <p:cxnSp>
          <p:nvCxnSpPr>
            <p:cNvPr id="21" name="Straight Arrow Connector 20">
              <a:extLst>
                <a:ext uri="{FF2B5EF4-FFF2-40B4-BE49-F238E27FC236}">
                  <a16:creationId xmlns:a16="http://schemas.microsoft.com/office/drawing/2014/main" id="{454D3ABD-C358-4DD2-B4DB-1FAA34243E36}"/>
                </a:ext>
              </a:extLst>
            </p:cNvPr>
            <p:cNvCxnSpPr>
              <a:cxnSpLocks/>
            </p:cNvCxnSpPr>
            <p:nvPr/>
          </p:nvCxnSpPr>
          <p:spPr>
            <a:xfrm>
              <a:off x="8601127" y="2503066"/>
              <a:ext cx="0" cy="204428"/>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8387F5C-7E83-4591-9638-237827D11069}"/>
                </a:ext>
              </a:extLst>
            </p:cNvPr>
            <p:cNvSpPr txBox="1"/>
            <p:nvPr/>
          </p:nvSpPr>
          <p:spPr>
            <a:xfrm>
              <a:off x="6734617" y="3762162"/>
              <a:ext cx="1952348" cy="184666"/>
            </a:xfrm>
            <a:prstGeom prst="rect">
              <a:avLst/>
            </a:prstGeom>
            <a:noFill/>
          </p:spPr>
          <p:txBody>
            <a:bodyPr wrap="square" tIns="0" bIns="0" rtlCol="0">
              <a:spAutoFit/>
            </a:bodyPr>
            <a:lstStyle/>
            <a:p>
              <a:pPr algn="r"/>
              <a:r>
                <a:rPr lang="en-ZA" sz="1200" b="1" dirty="0"/>
                <a:t>Groundwater scheme</a:t>
              </a:r>
              <a:endParaRPr lang="en-GB" sz="1200" b="1" dirty="0"/>
            </a:p>
          </p:txBody>
        </p:sp>
        <p:sp>
          <p:nvSpPr>
            <p:cNvPr id="25" name="TextBox 24">
              <a:extLst>
                <a:ext uri="{FF2B5EF4-FFF2-40B4-BE49-F238E27FC236}">
                  <a16:creationId xmlns:a16="http://schemas.microsoft.com/office/drawing/2014/main" id="{962FC44A-2BC4-4E3C-912F-C5FFEEBDB482}"/>
                </a:ext>
              </a:extLst>
            </p:cNvPr>
            <p:cNvSpPr txBox="1"/>
            <p:nvPr/>
          </p:nvSpPr>
          <p:spPr>
            <a:xfrm>
              <a:off x="6783159" y="3061062"/>
              <a:ext cx="1860640" cy="276999"/>
            </a:xfrm>
            <a:prstGeom prst="rect">
              <a:avLst/>
            </a:prstGeom>
            <a:noFill/>
          </p:spPr>
          <p:txBody>
            <a:bodyPr wrap="square" rtlCol="0">
              <a:spAutoFit/>
            </a:bodyPr>
            <a:lstStyle/>
            <a:p>
              <a:pPr algn="r"/>
              <a:r>
                <a:rPr lang="en-ZA" sz="1200" b="1" dirty="0"/>
                <a:t>NLLS Phase 5</a:t>
              </a:r>
              <a:endParaRPr lang="en-GB" sz="1200" b="1" dirty="0"/>
            </a:p>
          </p:txBody>
        </p:sp>
        <p:sp>
          <p:nvSpPr>
            <p:cNvPr id="26" name="TextBox 25">
              <a:extLst>
                <a:ext uri="{FF2B5EF4-FFF2-40B4-BE49-F238E27FC236}">
                  <a16:creationId xmlns:a16="http://schemas.microsoft.com/office/drawing/2014/main" id="{F1EB2AE0-E64B-4DD4-A451-A8A3BCFD66B5}"/>
                </a:ext>
              </a:extLst>
            </p:cNvPr>
            <p:cNvSpPr txBox="1"/>
            <p:nvPr/>
          </p:nvSpPr>
          <p:spPr>
            <a:xfrm>
              <a:off x="6969076" y="2608530"/>
              <a:ext cx="1860640" cy="276999"/>
            </a:xfrm>
            <a:prstGeom prst="rect">
              <a:avLst/>
            </a:prstGeom>
            <a:noFill/>
          </p:spPr>
          <p:txBody>
            <a:bodyPr wrap="square" rtlCol="0">
              <a:spAutoFit/>
            </a:bodyPr>
            <a:lstStyle/>
            <a:p>
              <a:pPr algn="r"/>
              <a:r>
                <a:rPr lang="en-ZA" sz="1200" b="1" dirty="0"/>
                <a:t>Seawater Desal Ph 2</a:t>
              </a:r>
              <a:endParaRPr lang="en-GB" sz="1200" b="1" dirty="0"/>
            </a:p>
          </p:txBody>
        </p:sp>
      </p:grpSp>
    </p:spTree>
    <p:extLst>
      <p:ext uri="{BB962C8B-B14F-4D97-AF65-F5344CB8AC3E}">
        <p14:creationId xmlns:p14="http://schemas.microsoft.com/office/powerpoint/2010/main" val="388358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F3C46-D393-4C5E-87C8-B827F3F258DA}"/>
              </a:ext>
            </a:extLst>
          </p:cNvPr>
          <p:cNvPicPr>
            <a:picLocks noChangeAspect="1"/>
          </p:cNvPicPr>
          <p:nvPr/>
        </p:nvPicPr>
        <p:blipFill>
          <a:blip r:embed="rId3"/>
          <a:stretch>
            <a:fillRect/>
          </a:stretch>
        </p:blipFill>
        <p:spPr>
          <a:xfrm>
            <a:off x="0" y="1152788"/>
            <a:ext cx="9144000" cy="5338467"/>
          </a:xfrm>
          <a:prstGeom prst="rect">
            <a:avLst/>
          </a:prstGeom>
        </p:spPr>
      </p:pic>
      <p:sp>
        <p:nvSpPr>
          <p:cNvPr id="6" name="TextBox 5"/>
          <p:cNvSpPr txBox="1"/>
          <p:nvPr/>
        </p:nvSpPr>
        <p:spPr bwMode="auto">
          <a:xfrm>
            <a:off x="1525588" y="354013"/>
            <a:ext cx="7618412" cy="523220"/>
          </a:xfrm>
          <a:prstGeom prst="rect">
            <a:avLst/>
          </a:prstGeom>
          <a:noFill/>
        </p:spPr>
        <p:txBody>
          <a:bodyPr wrap="square">
            <a:spAutoFit/>
          </a:bodyPr>
          <a:lstStyle/>
          <a:p>
            <a:pPr fontAlgn="auto">
              <a:spcBef>
                <a:spcPts val="0"/>
              </a:spcBef>
              <a:spcAft>
                <a:spcPts val="0"/>
              </a:spcAft>
              <a:defRPr/>
            </a:pPr>
            <a:r>
              <a:rPr lang="en-US" sz="2800" b="1" dirty="0">
                <a:solidFill>
                  <a:schemeClr val="bg2">
                    <a:lumMod val="25000"/>
                  </a:schemeClr>
                </a:solidFill>
              </a:rPr>
              <a:t>5. 	High Growth Potable without WC/WDM</a:t>
            </a:r>
          </a:p>
        </p:txBody>
      </p:sp>
      <p:grpSp>
        <p:nvGrpSpPr>
          <p:cNvPr id="2" name="Group 1"/>
          <p:cNvGrpSpPr/>
          <p:nvPr/>
        </p:nvGrpSpPr>
        <p:grpSpPr>
          <a:xfrm>
            <a:off x="2222672" y="2476757"/>
            <a:ext cx="6629709" cy="2268480"/>
            <a:chOff x="2222672" y="2476757"/>
            <a:chExt cx="6629709" cy="2268480"/>
          </a:xfrm>
        </p:grpSpPr>
        <p:sp>
          <p:nvSpPr>
            <p:cNvPr id="7" name="AutoShape 342"/>
            <p:cNvSpPr>
              <a:spLocks noChangeArrowheads="1"/>
            </p:cNvSpPr>
            <p:nvPr/>
          </p:nvSpPr>
          <p:spPr bwMode="auto">
            <a:xfrm>
              <a:off x="2222672" y="3019041"/>
              <a:ext cx="1653889" cy="697998"/>
            </a:xfrm>
            <a:prstGeom prst="wedgeRoundRectCallout">
              <a:avLst>
                <a:gd name="adj1" fmla="val 63090"/>
                <a:gd name="adj2" fmla="val 123504"/>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latin typeface="Arial" panose="020B0604020202020204" pitchFamily="34" charset="0"/>
                  <a:ea typeface="Arial" panose="020B0604020202020204" pitchFamily="34" charset="0"/>
                </a:rPr>
                <a:t>Requirement = 3.5% linear growth + </a:t>
              </a:r>
              <a:r>
                <a:rPr lang="en-AU" sz="1200" b="1" dirty="0" err="1">
                  <a:effectLst/>
                  <a:latin typeface="Arial" panose="020B0604020202020204" pitchFamily="34" charset="0"/>
                  <a:ea typeface="Arial" panose="020B0604020202020204" pitchFamily="34" charset="0"/>
                </a:rPr>
                <a:t>Coega</a:t>
              </a:r>
              <a:r>
                <a:rPr lang="en-AU" sz="1200" b="1" dirty="0">
                  <a:effectLst/>
                  <a:latin typeface="Arial" panose="020B0604020202020204" pitchFamily="34" charset="0"/>
                  <a:ea typeface="Arial" panose="020B0604020202020204" pitchFamily="34" charset="0"/>
                </a:rPr>
                <a:t> potable</a:t>
              </a:r>
              <a:endParaRPr lang="en-GB" sz="1600" dirty="0">
                <a:effectLst/>
                <a:latin typeface="Arial" panose="020B0604020202020204" pitchFamily="34" charset="0"/>
                <a:ea typeface="Arial" panose="020B0604020202020204" pitchFamily="34" charset="0"/>
              </a:endParaRPr>
            </a:p>
          </p:txBody>
        </p:sp>
        <p:sp>
          <p:nvSpPr>
            <p:cNvPr id="8" name="TextBox 7"/>
            <p:cNvSpPr txBox="1"/>
            <p:nvPr/>
          </p:nvSpPr>
          <p:spPr>
            <a:xfrm>
              <a:off x="5628890" y="4468238"/>
              <a:ext cx="3177517" cy="276999"/>
            </a:xfrm>
            <a:prstGeom prst="rect">
              <a:avLst/>
            </a:prstGeom>
            <a:noFill/>
          </p:spPr>
          <p:txBody>
            <a:bodyPr wrap="square" rtlCol="0">
              <a:spAutoFit/>
            </a:bodyPr>
            <a:lstStyle/>
            <a:p>
              <a:pPr algn="r"/>
              <a:r>
                <a:rPr lang="en-ZA" sz="1200" b="1" dirty="0" err="1"/>
                <a:t>Nooitgedagt</a:t>
              </a:r>
              <a:r>
                <a:rPr lang="en-ZA" sz="1200" b="1" dirty="0"/>
                <a:t> Low Level Scheme Phase 3</a:t>
              </a:r>
              <a:endParaRPr lang="en-GB" sz="1200" b="1" dirty="0"/>
            </a:p>
          </p:txBody>
        </p:sp>
        <p:sp>
          <p:nvSpPr>
            <p:cNvPr id="9" name="TextBox 8"/>
            <p:cNvSpPr txBox="1"/>
            <p:nvPr/>
          </p:nvSpPr>
          <p:spPr>
            <a:xfrm>
              <a:off x="6732030" y="4313048"/>
              <a:ext cx="2060278" cy="276999"/>
            </a:xfrm>
            <a:prstGeom prst="rect">
              <a:avLst/>
            </a:prstGeom>
            <a:noFill/>
          </p:spPr>
          <p:txBody>
            <a:bodyPr wrap="square" rtlCol="0">
              <a:spAutoFit/>
            </a:bodyPr>
            <a:lstStyle/>
            <a:p>
              <a:pPr algn="r"/>
              <a:r>
                <a:rPr lang="en-ZA" sz="1200" b="1" dirty="0"/>
                <a:t>Groundwater </a:t>
              </a:r>
              <a:r>
                <a:rPr lang="en-ZA" sz="1200" b="1" dirty="0" err="1"/>
                <a:t>Coega</a:t>
              </a:r>
              <a:r>
                <a:rPr lang="en-ZA" sz="1200" b="1" dirty="0"/>
                <a:t> Fault</a:t>
              </a:r>
              <a:endParaRPr lang="en-GB" sz="1200" b="1" dirty="0"/>
            </a:p>
          </p:txBody>
        </p:sp>
        <p:sp>
          <p:nvSpPr>
            <p:cNvPr id="10" name="TextBox 9"/>
            <p:cNvSpPr txBox="1"/>
            <p:nvPr/>
          </p:nvSpPr>
          <p:spPr>
            <a:xfrm>
              <a:off x="6450872" y="3410016"/>
              <a:ext cx="2323525" cy="276999"/>
            </a:xfrm>
            <a:prstGeom prst="rect">
              <a:avLst/>
            </a:prstGeom>
            <a:noFill/>
          </p:spPr>
          <p:txBody>
            <a:bodyPr wrap="square" rtlCol="0">
              <a:spAutoFit/>
            </a:bodyPr>
            <a:lstStyle/>
            <a:p>
              <a:pPr algn="r"/>
              <a:r>
                <a:rPr lang="en-ZA" sz="1200" b="1" dirty="0"/>
                <a:t>Lower Sundays Return Flows</a:t>
              </a:r>
              <a:endParaRPr lang="en-GB" sz="1200" b="1" dirty="0"/>
            </a:p>
          </p:txBody>
        </p:sp>
        <p:sp>
          <p:nvSpPr>
            <p:cNvPr id="11" name="TextBox 10"/>
            <p:cNvSpPr txBox="1"/>
            <p:nvPr/>
          </p:nvSpPr>
          <p:spPr>
            <a:xfrm>
              <a:off x="6905779" y="3649672"/>
              <a:ext cx="1860640" cy="276999"/>
            </a:xfrm>
            <a:prstGeom prst="rect">
              <a:avLst/>
            </a:prstGeom>
            <a:noFill/>
          </p:spPr>
          <p:txBody>
            <a:bodyPr wrap="square" rtlCol="0">
              <a:spAutoFit/>
            </a:bodyPr>
            <a:lstStyle/>
            <a:p>
              <a:pPr algn="r"/>
              <a:r>
                <a:rPr lang="en-ZA" sz="1200" b="1" dirty="0"/>
                <a:t>NLLS Phase 4</a:t>
              </a:r>
              <a:endParaRPr lang="en-GB" sz="1200" b="1" dirty="0"/>
            </a:p>
          </p:txBody>
        </p:sp>
        <p:sp>
          <p:nvSpPr>
            <p:cNvPr id="12" name="TextBox 11"/>
            <p:cNvSpPr txBox="1"/>
            <p:nvPr/>
          </p:nvSpPr>
          <p:spPr>
            <a:xfrm>
              <a:off x="6843879" y="4086255"/>
              <a:ext cx="1952348" cy="276999"/>
            </a:xfrm>
            <a:prstGeom prst="rect">
              <a:avLst/>
            </a:prstGeom>
            <a:noFill/>
          </p:spPr>
          <p:txBody>
            <a:bodyPr wrap="square" rtlCol="0">
              <a:spAutoFit/>
            </a:bodyPr>
            <a:lstStyle/>
            <a:p>
              <a:pPr algn="r"/>
              <a:r>
                <a:rPr lang="en-ZA" sz="1200" b="1" dirty="0"/>
                <a:t>5 groundwater schemes</a:t>
              </a:r>
              <a:endParaRPr lang="en-GB" sz="1200" b="1" dirty="0"/>
            </a:p>
          </p:txBody>
        </p:sp>
        <p:sp>
          <p:nvSpPr>
            <p:cNvPr id="13" name="TextBox 12"/>
            <p:cNvSpPr txBox="1"/>
            <p:nvPr/>
          </p:nvSpPr>
          <p:spPr>
            <a:xfrm>
              <a:off x="6959611" y="2911232"/>
              <a:ext cx="1860640" cy="276999"/>
            </a:xfrm>
            <a:prstGeom prst="rect">
              <a:avLst/>
            </a:prstGeom>
            <a:noFill/>
          </p:spPr>
          <p:txBody>
            <a:bodyPr wrap="square"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1</a:t>
              </a:r>
              <a:endParaRPr lang="en-GB" sz="1200" b="1" dirty="0"/>
            </a:p>
          </p:txBody>
        </p:sp>
        <p:sp>
          <p:nvSpPr>
            <p:cNvPr id="14" name="TextBox 13"/>
            <p:cNvSpPr txBox="1"/>
            <p:nvPr/>
          </p:nvSpPr>
          <p:spPr>
            <a:xfrm>
              <a:off x="6945767" y="2720241"/>
              <a:ext cx="1860640" cy="276999"/>
            </a:xfrm>
            <a:prstGeom prst="rect">
              <a:avLst/>
            </a:prstGeom>
            <a:noFill/>
          </p:spPr>
          <p:txBody>
            <a:bodyPr wrap="square"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2</a:t>
              </a:r>
              <a:endParaRPr lang="en-GB" sz="1200" b="1" dirty="0"/>
            </a:p>
          </p:txBody>
        </p:sp>
        <p:sp>
          <p:nvSpPr>
            <p:cNvPr id="15" name="TextBox 14"/>
            <p:cNvSpPr txBox="1"/>
            <p:nvPr/>
          </p:nvSpPr>
          <p:spPr>
            <a:xfrm>
              <a:off x="6012306" y="2476757"/>
              <a:ext cx="2840075" cy="276999"/>
            </a:xfrm>
            <a:prstGeom prst="rect">
              <a:avLst/>
            </a:prstGeom>
            <a:noFill/>
          </p:spPr>
          <p:txBody>
            <a:bodyPr wrap="square" rtlCol="0">
              <a:spAutoFit/>
            </a:bodyPr>
            <a:lstStyle/>
            <a:p>
              <a:pPr algn="r"/>
              <a:r>
                <a:rPr lang="en-ZA" sz="1200" b="1" dirty="0" err="1"/>
                <a:t>Kouga</a:t>
              </a:r>
              <a:r>
                <a:rPr lang="en-ZA" sz="1200" b="1" dirty="0"/>
                <a:t> dam replacement / raising</a:t>
              </a:r>
              <a:endParaRPr lang="en-GB" sz="1200" b="1" dirty="0"/>
            </a:p>
          </p:txBody>
        </p:sp>
        <p:sp>
          <p:nvSpPr>
            <p:cNvPr id="18" name="TextBox 17"/>
            <p:cNvSpPr txBox="1"/>
            <p:nvPr/>
          </p:nvSpPr>
          <p:spPr>
            <a:xfrm>
              <a:off x="6549750" y="3888938"/>
              <a:ext cx="2236997" cy="184666"/>
            </a:xfrm>
            <a:prstGeom prst="rect">
              <a:avLst/>
            </a:prstGeom>
            <a:noFill/>
          </p:spPr>
          <p:txBody>
            <a:bodyPr wrap="square" tIns="0" bIns="0" rtlCol="0">
              <a:spAutoFit/>
            </a:bodyPr>
            <a:lstStyle/>
            <a:p>
              <a:pPr algn="r"/>
              <a:r>
                <a:rPr lang="en-ZA" sz="1200" b="1" dirty="0" err="1"/>
                <a:t>Desal</a:t>
              </a:r>
              <a:r>
                <a:rPr lang="en-ZA" sz="1200" b="1" dirty="0"/>
                <a:t> – Marina Sea Salt</a:t>
              </a:r>
              <a:endParaRPr lang="en-GB" sz="1200" b="1" dirty="0"/>
            </a:p>
          </p:txBody>
        </p:sp>
        <p:sp>
          <p:nvSpPr>
            <p:cNvPr id="16" name="TextBox 15">
              <a:extLst>
                <a:ext uri="{FF2B5EF4-FFF2-40B4-BE49-F238E27FC236}">
                  <a16:creationId xmlns:a16="http://schemas.microsoft.com/office/drawing/2014/main" id="{58D8655D-CFF2-4082-844E-CE7CB9E9765B}"/>
                </a:ext>
              </a:extLst>
            </p:cNvPr>
            <p:cNvSpPr txBox="1"/>
            <p:nvPr/>
          </p:nvSpPr>
          <p:spPr>
            <a:xfrm>
              <a:off x="6889733" y="3170247"/>
              <a:ext cx="1860640" cy="276999"/>
            </a:xfrm>
            <a:prstGeom prst="rect">
              <a:avLst/>
            </a:prstGeom>
            <a:noFill/>
          </p:spPr>
          <p:txBody>
            <a:bodyPr wrap="square" rtlCol="0">
              <a:spAutoFit/>
            </a:bodyPr>
            <a:lstStyle/>
            <a:p>
              <a:pPr algn="r"/>
              <a:r>
                <a:rPr lang="en-ZA" sz="1200" b="1" dirty="0"/>
                <a:t>NLLS Phase 5</a:t>
              </a:r>
              <a:endParaRPr lang="en-GB" sz="1200" b="1" dirty="0"/>
            </a:p>
          </p:txBody>
        </p:sp>
      </p:grpSp>
    </p:spTree>
    <p:extLst>
      <p:ext uri="{BB962C8B-B14F-4D97-AF65-F5344CB8AC3E}">
        <p14:creationId xmlns:p14="http://schemas.microsoft.com/office/powerpoint/2010/main" val="3332338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7033CB-214C-479A-BCA3-817F11225BF7}"/>
              </a:ext>
            </a:extLst>
          </p:cNvPr>
          <p:cNvPicPr>
            <a:picLocks noChangeAspect="1"/>
          </p:cNvPicPr>
          <p:nvPr/>
        </p:nvPicPr>
        <p:blipFill>
          <a:blip r:embed="rId3"/>
          <a:stretch>
            <a:fillRect/>
          </a:stretch>
        </p:blipFill>
        <p:spPr>
          <a:xfrm>
            <a:off x="-25233" y="1126285"/>
            <a:ext cx="9144000" cy="5338467"/>
          </a:xfrm>
          <a:prstGeom prst="rect">
            <a:avLst/>
          </a:prstGeom>
        </p:spPr>
      </p:pic>
      <p:sp>
        <p:nvSpPr>
          <p:cNvPr id="6" name="TextBox 5"/>
          <p:cNvSpPr txBox="1"/>
          <p:nvPr/>
        </p:nvSpPr>
        <p:spPr bwMode="auto">
          <a:xfrm>
            <a:off x="1525588" y="354013"/>
            <a:ext cx="7618412" cy="523220"/>
          </a:xfrm>
          <a:prstGeom prst="rect">
            <a:avLst/>
          </a:prstGeom>
          <a:noFill/>
        </p:spPr>
        <p:txBody>
          <a:bodyPr wrap="square">
            <a:spAutoFit/>
          </a:bodyPr>
          <a:lstStyle/>
          <a:p>
            <a:pPr fontAlgn="auto">
              <a:spcBef>
                <a:spcPts val="0"/>
              </a:spcBef>
              <a:spcAft>
                <a:spcPts val="0"/>
              </a:spcAft>
              <a:defRPr/>
            </a:pPr>
            <a:r>
              <a:rPr lang="en-US" sz="2800" b="1" dirty="0">
                <a:solidFill>
                  <a:schemeClr val="bg2">
                    <a:lumMod val="25000"/>
                  </a:schemeClr>
                </a:solidFill>
              </a:rPr>
              <a:t>6. 	High Growth including </a:t>
            </a:r>
            <a:r>
              <a:rPr lang="en-US" sz="2800" b="1" dirty="0" err="1">
                <a:solidFill>
                  <a:schemeClr val="bg2">
                    <a:lumMod val="25000"/>
                  </a:schemeClr>
                </a:solidFill>
              </a:rPr>
              <a:t>Coega</a:t>
            </a:r>
            <a:r>
              <a:rPr lang="en-US" sz="2800" b="1" dirty="0">
                <a:solidFill>
                  <a:schemeClr val="bg2">
                    <a:lumMod val="25000"/>
                  </a:schemeClr>
                </a:solidFill>
              </a:rPr>
              <a:t> (pot &amp; </a:t>
            </a:r>
            <a:r>
              <a:rPr lang="en-US" sz="2800" b="1" dirty="0" err="1">
                <a:solidFill>
                  <a:schemeClr val="bg2">
                    <a:lumMod val="25000"/>
                  </a:schemeClr>
                </a:solidFill>
              </a:rPr>
              <a:t>ind</a:t>
            </a:r>
            <a:r>
              <a:rPr lang="en-US" sz="2800" b="1" dirty="0">
                <a:solidFill>
                  <a:schemeClr val="bg2">
                    <a:lumMod val="25000"/>
                  </a:schemeClr>
                </a:solidFill>
              </a:rPr>
              <a:t>)</a:t>
            </a:r>
          </a:p>
        </p:txBody>
      </p:sp>
      <p:grpSp>
        <p:nvGrpSpPr>
          <p:cNvPr id="3" name="Group 2"/>
          <p:cNvGrpSpPr/>
          <p:nvPr/>
        </p:nvGrpSpPr>
        <p:grpSpPr>
          <a:xfrm>
            <a:off x="2770050" y="1606427"/>
            <a:ext cx="6071735" cy="3310250"/>
            <a:chOff x="2770050" y="1606427"/>
            <a:chExt cx="6071735" cy="3310250"/>
          </a:xfrm>
        </p:grpSpPr>
        <p:sp>
          <p:nvSpPr>
            <p:cNvPr id="7" name="AutoShape 342"/>
            <p:cNvSpPr>
              <a:spLocks noChangeArrowheads="1"/>
            </p:cNvSpPr>
            <p:nvPr/>
          </p:nvSpPr>
          <p:spPr bwMode="auto">
            <a:xfrm>
              <a:off x="6351938" y="1875262"/>
              <a:ext cx="1246897" cy="445484"/>
            </a:xfrm>
            <a:prstGeom prst="wedgeRoundRectCallout">
              <a:avLst>
                <a:gd name="adj1" fmla="val 79461"/>
                <a:gd name="adj2" fmla="val 104004"/>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ea typeface="Arial" panose="020B0604020202020204" pitchFamily="34" charset="0"/>
                  <a:cs typeface="Arial" panose="020B0604020202020204" pitchFamily="34" charset="0"/>
                </a:rPr>
                <a:t>Reuse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 ex FWF WWTW</a:t>
              </a:r>
              <a:endParaRPr lang="en-GB" sz="1200" dirty="0">
                <a:effectLst/>
                <a:ea typeface="Arial" panose="020B0604020202020204" pitchFamily="34" charset="0"/>
                <a:cs typeface="Arial" panose="020B0604020202020204" pitchFamily="34" charset="0"/>
              </a:endParaRPr>
            </a:p>
          </p:txBody>
        </p:sp>
        <p:sp>
          <p:nvSpPr>
            <p:cNvPr id="8" name="AutoShape 342"/>
            <p:cNvSpPr>
              <a:spLocks noChangeArrowheads="1"/>
            </p:cNvSpPr>
            <p:nvPr/>
          </p:nvSpPr>
          <p:spPr bwMode="auto">
            <a:xfrm>
              <a:off x="7480393" y="1606427"/>
              <a:ext cx="1133652" cy="230351"/>
            </a:xfrm>
            <a:prstGeom prst="wedgeRoundRectCallout">
              <a:avLst>
                <a:gd name="adj1" fmla="val 28701"/>
                <a:gd name="adj2" fmla="val 625646"/>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a typeface="Arial" panose="020B0604020202020204" pitchFamily="34" charset="0"/>
                  <a:cs typeface="Arial" panose="020B0604020202020204" pitchFamily="34" charset="0"/>
                </a:rPr>
                <a:t>15% WC/WDM</a:t>
              </a:r>
              <a:endParaRPr lang="en-GB" sz="1200" b="1" dirty="0">
                <a:ea typeface="Arial" panose="020B0604020202020204" pitchFamily="34" charset="0"/>
                <a:cs typeface="Arial" panose="020B0604020202020204" pitchFamily="34" charset="0"/>
              </a:endParaRPr>
            </a:p>
          </p:txBody>
        </p:sp>
        <p:cxnSp>
          <p:nvCxnSpPr>
            <p:cNvPr id="9" name="Straight Arrow Connector 8"/>
            <p:cNvCxnSpPr>
              <a:cxnSpLocks/>
            </p:cNvCxnSpPr>
            <p:nvPr/>
          </p:nvCxnSpPr>
          <p:spPr>
            <a:xfrm>
              <a:off x="5534375" y="3262992"/>
              <a:ext cx="0" cy="119776"/>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a:off x="8377175" y="3166568"/>
              <a:ext cx="0" cy="156312"/>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AutoShape 342"/>
            <p:cNvSpPr>
              <a:spLocks noChangeArrowheads="1"/>
            </p:cNvSpPr>
            <p:nvPr/>
          </p:nvSpPr>
          <p:spPr bwMode="auto">
            <a:xfrm>
              <a:off x="4546767" y="2724461"/>
              <a:ext cx="1122167" cy="228780"/>
            </a:xfrm>
            <a:prstGeom prst="wedgeRoundRectCallout">
              <a:avLst>
                <a:gd name="adj1" fmla="val 37434"/>
                <a:gd name="adj2" fmla="val 193603"/>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a typeface="Arial" panose="020B0604020202020204" pitchFamily="34" charset="0"/>
                  <a:cs typeface="Arial" panose="020B0604020202020204" pitchFamily="34" charset="0"/>
                </a:rPr>
                <a:t>15% WC/WDM</a:t>
              </a:r>
              <a:endParaRPr lang="en-GB" sz="1200" b="1" dirty="0">
                <a:ea typeface="Arial" panose="020B0604020202020204" pitchFamily="34" charset="0"/>
                <a:cs typeface="Arial" panose="020B0604020202020204" pitchFamily="34" charset="0"/>
              </a:endParaRPr>
            </a:p>
          </p:txBody>
        </p:sp>
        <p:sp>
          <p:nvSpPr>
            <p:cNvPr id="12" name="AutoShape 342"/>
            <p:cNvSpPr>
              <a:spLocks noChangeArrowheads="1"/>
            </p:cNvSpPr>
            <p:nvPr/>
          </p:nvSpPr>
          <p:spPr bwMode="auto">
            <a:xfrm>
              <a:off x="2770050" y="2458034"/>
              <a:ext cx="1653889" cy="609884"/>
            </a:xfrm>
            <a:prstGeom prst="wedgeRoundRectCallout">
              <a:avLst>
                <a:gd name="adj1" fmla="val 80465"/>
                <a:gd name="adj2" fmla="val 183515"/>
                <a:gd name="adj3" fmla="val 16667"/>
              </a:avLst>
            </a:prstGeom>
            <a:solidFill>
              <a:srgbClr val="FFFFFF"/>
            </a:solidFill>
            <a:ln w="12700">
              <a:solidFill>
                <a:srgbClr val="404040"/>
              </a:solidFill>
              <a:miter lim="800000"/>
              <a:headEnd/>
              <a:tailEnd/>
            </a:ln>
          </p:spPr>
          <p:txBody>
            <a:bodyPr rot="0" vert="horz" wrap="square" lIns="9144" tIns="0" rIns="9144" bIns="0" anchor="ctr" anchorCtr="0" upright="1">
              <a:noAutofit/>
            </a:bodyPr>
            <a:lstStyle/>
            <a:p>
              <a:pPr algn="ctr">
                <a:spcAft>
                  <a:spcPts val="0"/>
                </a:spcAft>
              </a:pPr>
              <a:r>
                <a:rPr lang="en-AU" sz="1200" b="1" dirty="0">
                  <a:effectLst/>
                  <a:latin typeface="Arial" panose="020B0604020202020204" pitchFamily="34" charset="0"/>
                  <a:ea typeface="Arial" panose="020B0604020202020204" pitchFamily="34" charset="0"/>
                </a:rPr>
                <a:t>Requirement = 3.5% linear growth + </a:t>
              </a:r>
              <a:r>
                <a:rPr lang="en-AU" sz="1200" b="1" dirty="0" err="1">
                  <a:ea typeface="Arial" panose="020B0604020202020204" pitchFamily="34" charset="0"/>
                </a:rPr>
                <a:t>C</a:t>
              </a:r>
              <a:r>
                <a:rPr lang="en-AU" sz="1200" b="1" dirty="0" err="1">
                  <a:effectLst/>
                  <a:latin typeface="Arial" panose="020B0604020202020204" pitchFamily="34" charset="0"/>
                  <a:ea typeface="Arial" panose="020B0604020202020204" pitchFamily="34" charset="0"/>
                </a:rPr>
                <a:t>oega</a:t>
              </a:r>
              <a:r>
                <a:rPr lang="en-AU" sz="1200" b="1" dirty="0">
                  <a:effectLst/>
                  <a:latin typeface="Arial" panose="020B0604020202020204" pitchFamily="34" charset="0"/>
                  <a:ea typeface="Arial" panose="020B0604020202020204" pitchFamily="34" charset="0"/>
                </a:rPr>
                <a:t> pot &amp; </a:t>
              </a:r>
              <a:r>
                <a:rPr lang="en-AU" sz="1200" b="1" dirty="0" err="1">
                  <a:effectLst/>
                  <a:latin typeface="Arial" panose="020B0604020202020204" pitchFamily="34" charset="0"/>
                  <a:ea typeface="Arial" panose="020B0604020202020204" pitchFamily="34" charset="0"/>
                </a:rPr>
                <a:t>ind</a:t>
              </a:r>
              <a:endParaRPr lang="en-GB" sz="1600" dirty="0">
                <a:effectLst/>
                <a:latin typeface="Arial" panose="020B0604020202020204" pitchFamily="34" charset="0"/>
                <a:ea typeface="Arial" panose="020B0604020202020204" pitchFamily="34" charset="0"/>
              </a:endParaRPr>
            </a:p>
          </p:txBody>
        </p:sp>
        <p:cxnSp>
          <p:nvCxnSpPr>
            <p:cNvPr id="15" name="Straight Arrow Connector 14"/>
            <p:cNvCxnSpPr>
              <a:cxnSpLocks/>
            </p:cNvCxnSpPr>
            <p:nvPr/>
          </p:nvCxnSpPr>
          <p:spPr>
            <a:xfrm>
              <a:off x="8004547" y="2566416"/>
              <a:ext cx="0" cy="287620"/>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p:cNvCxnSpPr>
            <p:nvPr/>
          </p:nvCxnSpPr>
          <p:spPr>
            <a:xfrm flipH="1">
              <a:off x="7598835" y="3011424"/>
              <a:ext cx="2753" cy="408161"/>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601500" y="4639678"/>
              <a:ext cx="3177517" cy="276999"/>
            </a:xfrm>
            <a:prstGeom prst="rect">
              <a:avLst/>
            </a:prstGeom>
            <a:noFill/>
          </p:spPr>
          <p:txBody>
            <a:bodyPr wrap="square" rtlCol="0">
              <a:spAutoFit/>
            </a:bodyPr>
            <a:lstStyle/>
            <a:p>
              <a:pPr algn="r"/>
              <a:r>
                <a:rPr lang="en-ZA" sz="1200" b="1" dirty="0" err="1"/>
                <a:t>Nooitgedagt</a:t>
              </a:r>
              <a:r>
                <a:rPr lang="en-ZA" sz="1200" b="1" dirty="0"/>
                <a:t> Low Level Scheme Phase 3</a:t>
              </a:r>
              <a:endParaRPr lang="en-GB" sz="1200" b="1" dirty="0"/>
            </a:p>
          </p:txBody>
        </p:sp>
        <p:sp>
          <p:nvSpPr>
            <p:cNvPr id="29" name="TextBox 28"/>
            <p:cNvSpPr txBox="1"/>
            <p:nvPr/>
          </p:nvSpPr>
          <p:spPr>
            <a:xfrm>
              <a:off x="6703073" y="4522476"/>
              <a:ext cx="2060278" cy="276999"/>
            </a:xfrm>
            <a:prstGeom prst="rect">
              <a:avLst/>
            </a:prstGeom>
            <a:noFill/>
          </p:spPr>
          <p:txBody>
            <a:bodyPr wrap="square" rtlCol="0">
              <a:spAutoFit/>
            </a:bodyPr>
            <a:lstStyle/>
            <a:p>
              <a:pPr algn="r"/>
              <a:r>
                <a:rPr lang="en-ZA" sz="1200" b="1" dirty="0"/>
                <a:t>Groundwater </a:t>
              </a:r>
              <a:r>
                <a:rPr lang="en-ZA" sz="1200" b="1" dirty="0" err="1"/>
                <a:t>Coega</a:t>
              </a:r>
              <a:r>
                <a:rPr lang="en-ZA" sz="1200" b="1" dirty="0"/>
                <a:t> Fault</a:t>
              </a:r>
              <a:endParaRPr lang="en-GB" sz="1200" b="1" dirty="0"/>
            </a:p>
          </p:txBody>
        </p:sp>
        <p:sp>
          <p:nvSpPr>
            <p:cNvPr id="30" name="TextBox 29"/>
            <p:cNvSpPr txBox="1"/>
            <p:nvPr/>
          </p:nvSpPr>
          <p:spPr>
            <a:xfrm>
              <a:off x="6439826" y="3795518"/>
              <a:ext cx="2323525" cy="184666"/>
            </a:xfrm>
            <a:prstGeom prst="rect">
              <a:avLst/>
            </a:prstGeom>
            <a:noFill/>
          </p:spPr>
          <p:txBody>
            <a:bodyPr wrap="square" tIns="0" bIns="0" rtlCol="0">
              <a:spAutoFit/>
            </a:bodyPr>
            <a:lstStyle/>
            <a:p>
              <a:pPr algn="r"/>
              <a:r>
                <a:rPr lang="en-ZA" sz="1200" b="1" dirty="0"/>
                <a:t>Lower Sundays Return Flows</a:t>
              </a:r>
              <a:endParaRPr lang="en-GB" sz="1200" b="1" dirty="0"/>
            </a:p>
          </p:txBody>
        </p:sp>
        <p:sp>
          <p:nvSpPr>
            <p:cNvPr id="31" name="TextBox 30"/>
            <p:cNvSpPr txBox="1"/>
            <p:nvPr/>
          </p:nvSpPr>
          <p:spPr>
            <a:xfrm>
              <a:off x="6872523" y="3966901"/>
              <a:ext cx="1860640" cy="184666"/>
            </a:xfrm>
            <a:prstGeom prst="rect">
              <a:avLst/>
            </a:prstGeom>
            <a:noFill/>
          </p:spPr>
          <p:txBody>
            <a:bodyPr wrap="square" tIns="0" bIns="0" rtlCol="0">
              <a:spAutoFit/>
            </a:bodyPr>
            <a:lstStyle/>
            <a:p>
              <a:pPr algn="r"/>
              <a:r>
                <a:rPr lang="en-ZA" sz="1200" b="1" dirty="0"/>
                <a:t>NLLS Phase 4</a:t>
              </a:r>
              <a:endParaRPr lang="en-GB" sz="1200" b="1" dirty="0"/>
            </a:p>
          </p:txBody>
        </p:sp>
        <p:cxnSp>
          <p:nvCxnSpPr>
            <p:cNvPr id="33" name="Straight Arrow Connector 32"/>
            <p:cNvCxnSpPr>
              <a:cxnSpLocks/>
            </p:cNvCxnSpPr>
            <p:nvPr/>
          </p:nvCxnSpPr>
          <p:spPr>
            <a:xfrm>
              <a:off x="8053814" y="3399740"/>
              <a:ext cx="0" cy="105460"/>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AutoShape 342"/>
            <p:cNvSpPr>
              <a:spLocks noChangeArrowheads="1"/>
            </p:cNvSpPr>
            <p:nvPr/>
          </p:nvSpPr>
          <p:spPr bwMode="auto">
            <a:xfrm>
              <a:off x="4931762" y="2053788"/>
              <a:ext cx="1205227" cy="445484"/>
            </a:xfrm>
            <a:prstGeom prst="wedgeRoundRectCallout">
              <a:avLst>
                <a:gd name="adj1" fmla="val 168438"/>
                <a:gd name="adj2" fmla="val 161815"/>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ea typeface="Arial" panose="020B0604020202020204" pitchFamily="34" charset="0"/>
                  <a:cs typeface="Arial" panose="020B0604020202020204" pitchFamily="34" charset="0"/>
                </a:rPr>
                <a:t>Reuse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WWTW</a:t>
              </a:r>
              <a:endParaRPr lang="en-GB" sz="1200" dirty="0">
                <a:effectLst/>
                <a:ea typeface="Arial" panose="020B0604020202020204" pitchFamily="34" charset="0"/>
                <a:cs typeface="Arial" panose="020B0604020202020204" pitchFamily="34" charset="0"/>
              </a:endParaRPr>
            </a:p>
          </p:txBody>
        </p:sp>
        <p:sp>
          <p:nvSpPr>
            <p:cNvPr id="20" name="TextBox 19"/>
            <p:cNvSpPr txBox="1"/>
            <p:nvPr/>
          </p:nvSpPr>
          <p:spPr>
            <a:xfrm>
              <a:off x="6526354" y="4229291"/>
              <a:ext cx="2236997" cy="184666"/>
            </a:xfrm>
            <a:prstGeom prst="rect">
              <a:avLst/>
            </a:prstGeom>
            <a:noFill/>
          </p:spPr>
          <p:txBody>
            <a:bodyPr wrap="square" tIns="0" bIns="0" rtlCol="0">
              <a:spAutoFit/>
            </a:bodyPr>
            <a:lstStyle/>
            <a:p>
              <a:pPr algn="r"/>
              <a:r>
                <a:rPr lang="en-ZA" sz="1200" b="1" dirty="0" err="1"/>
                <a:t>Desal</a:t>
              </a:r>
              <a:r>
                <a:rPr lang="en-ZA" sz="1200" b="1" dirty="0"/>
                <a:t> – Marina Sea Salt</a:t>
              </a:r>
              <a:endParaRPr lang="en-GB" sz="1200" b="1" dirty="0"/>
            </a:p>
          </p:txBody>
        </p:sp>
        <p:sp>
          <p:nvSpPr>
            <p:cNvPr id="21" name="TextBox 20"/>
            <p:cNvSpPr txBox="1"/>
            <p:nvPr/>
          </p:nvSpPr>
          <p:spPr>
            <a:xfrm>
              <a:off x="6811003" y="4365486"/>
              <a:ext cx="1952348" cy="184666"/>
            </a:xfrm>
            <a:prstGeom prst="rect">
              <a:avLst/>
            </a:prstGeom>
            <a:noFill/>
          </p:spPr>
          <p:txBody>
            <a:bodyPr wrap="square" tIns="0" bIns="0" rtlCol="0">
              <a:spAutoFit/>
            </a:bodyPr>
            <a:lstStyle/>
            <a:p>
              <a:pPr algn="r"/>
              <a:r>
                <a:rPr lang="en-ZA" sz="1200" b="1" dirty="0"/>
                <a:t>4 Groundwater schemes</a:t>
              </a:r>
              <a:endParaRPr lang="en-GB" sz="1200" b="1" dirty="0"/>
            </a:p>
          </p:txBody>
        </p:sp>
        <p:sp>
          <p:nvSpPr>
            <p:cNvPr id="24" name="TextBox 23">
              <a:extLst>
                <a:ext uri="{FF2B5EF4-FFF2-40B4-BE49-F238E27FC236}">
                  <a16:creationId xmlns:a16="http://schemas.microsoft.com/office/drawing/2014/main" id="{D93B605B-027D-4A96-9B2C-8354607B1CC9}"/>
                </a:ext>
              </a:extLst>
            </p:cNvPr>
            <p:cNvSpPr txBox="1"/>
            <p:nvPr/>
          </p:nvSpPr>
          <p:spPr>
            <a:xfrm>
              <a:off x="6811003" y="4120951"/>
              <a:ext cx="1952348" cy="184666"/>
            </a:xfrm>
            <a:prstGeom prst="rect">
              <a:avLst/>
            </a:prstGeom>
            <a:noFill/>
          </p:spPr>
          <p:txBody>
            <a:bodyPr wrap="square" tIns="0" bIns="0" rtlCol="0">
              <a:spAutoFit/>
            </a:bodyPr>
            <a:lstStyle/>
            <a:p>
              <a:pPr algn="r"/>
              <a:r>
                <a:rPr lang="en-ZA" sz="1200" b="1" dirty="0"/>
                <a:t>Groundwater scheme</a:t>
              </a:r>
              <a:endParaRPr lang="en-GB" sz="1200" b="1" dirty="0"/>
            </a:p>
          </p:txBody>
        </p:sp>
        <p:sp>
          <p:nvSpPr>
            <p:cNvPr id="26" name="TextBox 25">
              <a:extLst>
                <a:ext uri="{FF2B5EF4-FFF2-40B4-BE49-F238E27FC236}">
                  <a16:creationId xmlns:a16="http://schemas.microsoft.com/office/drawing/2014/main" id="{C8F18EBD-9E6C-41FA-9715-8491BED8CFD3}"/>
                </a:ext>
              </a:extLst>
            </p:cNvPr>
            <p:cNvSpPr txBox="1"/>
            <p:nvPr/>
          </p:nvSpPr>
          <p:spPr>
            <a:xfrm>
              <a:off x="6879006" y="3617313"/>
              <a:ext cx="1860640" cy="184666"/>
            </a:xfrm>
            <a:prstGeom prst="rect">
              <a:avLst/>
            </a:prstGeom>
            <a:noFill/>
          </p:spPr>
          <p:txBody>
            <a:bodyPr wrap="square" tIns="0" bIns="0" rtlCol="0">
              <a:spAutoFit/>
            </a:bodyPr>
            <a:lstStyle/>
            <a:p>
              <a:pPr algn="r"/>
              <a:r>
                <a:rPr lang="en-ZA" sz="1200" b="1" dirty="0"/>
                <a:t>NLLS Phase 5</a:t>
              </a:r>
              <a:endParaRPr lang="en-GB" sz="1200" b="1" dirty="0"/>
            </a:p>
          </p:txBody>
        </p:sp>
        <p:cxnSp>
          <p:nvCxnSpPr>
            <p:cNvPr id="35" name="Straight Arrow Connector 34">
              <a:extLst>
                <a:ext uri="{FF2B5EF4-FFF2-40B4-BE49-F238E27FC236}">
                  <a16:creationId xmlns:a16="http://schemas.microsoft.com/office/drawing/2014/main" id="{5CA474C3-C7D0-4A23-AD23-1F0AD5ECE00C}"/>
                </a:ext>
              </a:extLst>
            </p:cNvPr>
            <p:cNvCxnSpPr>
              <a:cxnSpLocks/>
            </p:cNvCxnSpPr>
            <p:nvPr/>
          </p:nvCxnSpPr>
          <p:spPr>
            <a:xfrm flipH="1">
              <a:off x="6693493" y="2992084"/>
              <a:ext cx="7054" cy="318166"/>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AutoShape 342"/>
            <p:cNvSpPr>
              <a:spLocks noChangeArrowheads="1"/>
            </p:cNvSpPr>
            <p:nvPr/>
          </p:nvSpPr>
          <p:spPr bwMode="auto">
            <a:xfrm>
              <a:off x="4713564" y="2053788"/>
              <a:ext cx="1430889" cy="445484"/>
            </a:xfrm>
            <a:prstGeom prst="wedgeRoundRectCallout">
              <a:avLst>
                <a:gd name="adj1" fmla="val 207839"/>
                <a:gd name="adj2" fmla="val 251436"/>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ea typeface="Arial" panose="020B0604020202020204" pitchFamily="34" charset="0"/>
                  <a:cs typeface="Arial" panose="020B0604020202020204" pitchFamily="34" charset="0"/>
                </a:rPr>
                <a:t>Reuse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 </a:t>
              </a:r>
              <a:r>
                <a:rPr lang="en-AU" sz="1200" b="1" dirty="0">
                  <a:ea typeface="Arial" panose="020B0604020202020204" pitchFamily="34" charset="0"/>
                  <a:cs typeface="Arial" panose="020B0604020202020204" pitchFamily="34" charset="0"/>
                </a:rPr>
                <a:t>ex </a:t>
              </a:r>
              <a:r>
                <a:rPr lang="en-AU" sz="1200" b="1" dirty="0" err="1">
                  <a:ea typeface="Arial" panose="020B0604020202020204" pitchFamily="34" charset="0"/>
                  <a:cs typeface="Arial" panose="020B0604020202020204" pitchFamily="34" charset="0"/>
                </a:rPr>
                <a:t>Coega</a:t>
              </a:r>
              <a:r>
                <a:rPr lang="en-AU" sz="1200" b="1" dirty="0">
                  <a:ea typeface="Arial" panose="020B0604020202020204" pitchFamily="34" charset="0"/>
                  <a:cs typeface="Arial" panose="020B0604020202020204" pitchFamily="34" charset="0"/>
                </a:rPr>
                <a:t> </a:t>
              </a:r>
              <a:r>
                <a:rPr lang="en-AU" sz="1200" b="1" dirty="0">
                  <a:effectLst/>
                  <a:ea typeface="Arial" panose="020B0604020202020204" pitchFamily="34" charset="0"/>
                  <a:cs typeface="Arial" panose="020B0604020202020204" pitchFamily="34" charset="0"/>
                </a:rPr>
                <a:t>WWTW</a:t>
              </a:r>
              <a:endParaRPr lang="en-GB" sz="1200" dirty="0">
                <a:effectLst/>
                <a:ea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C507A4D-E1AD-4689-AF1D-6F65F3A63CB4}"/>
                </a:ext>
              </a:extLst>
            </p:cNvPr>
            <p:cNvSpPr txBox="1"/>
            <p:nvPr/>
          </p:nvSpPr>
          <p:spPr>
            <a:xfrm>
              <a:off x="6981145" y="3387879"/>
              <a:ext cx="1860640" cy="184666"/>
            </a:xfrm>
            <a:prstGeom prst="rect">
              <a:avLst/>
            </a:prstGeom>
            <a:noFill/>
          </p:spPr>
          <p:txBody>
            <a:bodyPr wrap="square" tIns="0" bIns="0" rtlCol="0">
              <a:spAutoFit/>
            </a:bodyPr>
            <a:lstStyle/>
            <a:p>
              <a:pPr algn="r"/>
              <a:r>
                <a:rPr lang="en-ZA" sz="1200" b="1" dirty="0"/>
                <a:t>Desal Phase 1</a:t>
              </a:r>
              <a:endParaRPr lang="en-GB" sz="1200" b="1" dirty="0"/>
            </a:p>
          </p:txBody>
        </p:sp>
        <p:sp>
          <p:nvSpPr>
            <p:cNvPr id="40" name="TextBox 39">
              <a:extLst>
                <a:ext uri="{FF2B5EF4-FFF2-40B4-BE49-F238E27FC236}">
                  <a16:creationId xmlns:a16="http://schemas.microsoft.com/office/drawing/2014/main" id="{FE6BAD47-B787-4C79-B532-2EC24D75AE3A}"/>
                </a:ext>
              </a:extLst>
            </p:cNvPr>
            <p:cNvSpPr txBox="1"/>
            <p:nvPr/>
          </p:nvSpPr>
          <p:spPr>
            <a:xfrm>
              <a:off x="6981145" y="3235677"/>
              <a:ext cx="1860640" cy="184666"/>
            </a:xfrm>
            <a:prstGeom prst="rect">
              <a:avLst/>
            </a:prstGeom>
            <a:noFill/>
          </p:spPr>
          <p:txBody>
            <a:bodyPr wrap="square" tIns="0" bIns="0" rtlCol="0">
              <a:spAutoFit/>
            </a:bodyPr>
            <a:lstStyle/>
            <a:p>
              <a:pPr algn="r"/>
              <a:r>
                <a:rPr lang="en-ZA" sz="1200" b="1" dirty="0"/>
                <a:t>Desal Phase 2</a:t>
              </a:r>
              <a:endParaRPr lang="en-GB" sz="1200" b="1" dirty="0"/>
            </a:p>
          </p:txBody>
        </p:sp>
      </p:grpSp>
    </p:spTree>
    <p:extLst>
      <p:ext uri="{BB962C8B-B14F-4D97-AF65-F5344CB8AC3E}">
        <p14:creationId xmlns:p14="http://schemas.microsoft.com/office/powerpoint/2010/main" val="1443188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88930D-0E16-4CE6-B7DC-F429D591A24B}"/>
              </a:ext>
            </a:extLst>
          </p:cNvPr>
          <p:cNvPicPr>
            <a:picLocks noChangeAspect="1"/>
          </p:cNvPicPr>
          <p:nvPr/>
        </p:nvPicPr>
        <p:blipFill>
          <a:blip r:embed="rId3"/>
          <a:stretch>
            <a:fillRect/>
          </a:stretch>
        </p:blipFill>
        <p:spPr>
          <a:xfrm>
            <a:off x="0" y="936302"/>
            <a:ext cx="9144000" cy="5549609"/>
          </a:xfrm>
          <a:prstGeom prst="rect">
            <a:avLst/>
          </a:prstGeom>
        </p:spPr>
      </p:pic>
      <p:sp>
        <p:nvSpPr>
          <p:cNvPr id="6" name="TextBox 5"/>
          <p:cNvSpPr txBox="1"/>
          <p:nvPr/>
        </p:nvSpPr>
        <p:spPr bwMode="auto">
          <a:xfrm>
            <a:off x="1583131" y="473096"/>
            <a:ext cx="7618412" cy="523220"/>
          </a:xfrm>
          <a:prstGeom prst="rect">
            <a:avLst/>
          </a:prstGeom>
          <a:noFill/>
        </p:spPr>
        <p:txBody>
          <a:bodyPr wrap="square">
            <a:spAutoFit/>
          </a:bodyPr>
          <a:lstStyle/>
          <a:p>
            <a:pPr fontAlgn="auto">
              <a:spcBef>
                <a:spcPts val="0"/>
              </a:spcBef>
              <a:spcAft>
                <a:spcPts val="0"/>
              </a:spcAft>
              <a:defRPr/>
            </a:pPr>
            <a:r>
              <a:rPr lang="en-US" sz="2800" b="1" dirty="0">
                <a:solidFill>
                  <a:schemeClr val="bg2">
                    <a:lumMod val="25000"/>
                  </a:schemeClr>
                </a:solidFill>
              </a:rPr>
              <a:t>7. 	Worst Case Scenario</a:t>
            </a:r>
          </a:p>
        </p:txBody>
      </p:sp>
      <p:grpSp>
        <p:nvGrpSpPr>
          <p:cNvPr id="4" name="Group 3"/>
          <p:cNvGrpSpPr/>
          <p:nvPr/>
        </p:nvGrpSpPr>
        <p:grpSpPr>
          <a:xfrm>
            <a:off x="2724969" y="1483175"/>
            <a:ext cx="6161274" cy="3723237"/>
            <a:chOff x="2724969" y="1483175"/>
            <a:chExt cx="6161274" cy="3723237"/>
          </a:xfrm>
        </p:grpSpPr>
        <p:sp>
          <p:nvSpPr>
            <p:cNvPr id="5" name="AutoShape 342"/>
            <p:cNvSpPr>
              <a:spLocks noChangeArrowheads="1"/>
            </p:cNvSpPr>
            <p:nvPr/>
          </p:nvSpPr>
          <p:spPr bwMode="auto">
            <a:xfrm>
              <a:off x="6323397" y="1761820"/>
              <a:ext cx="1241046" cy="445484"/>
            </a:xfrm>
            <a:prstGeom prst="wedgeRoundRectCallout">
              <a:avLst>
                <a:gd name="adj1" fmla="val 79020"/>
                <a:gd name="adj2" fmla="val 53198"/>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ea typeface="Arial" panose="020B0604020202020204" pitchFamily="34" charset="0"/>
                  <a:cs typeface="Arial" panose="020B0604020202020204" pitchFamily="34" charset="0"/>
                </a:rPr>
                <a:t>Reuse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 ex FWF WWTW</a:t>
              </a:r>
              <a:endParaRPr lang="en-GB" sz="1200" dirty="0">
                <a:effectLst/>
                <a:ea typeface="Arial" panose="020B0604020202020204" pitchFamily="34" charset="0"/>
                <a:cs typeface="Arial" panose="020B0604020202020204" pitchFamily="34" charset="0"/>
              </a:endParaRPr>
            </a:p>
          </p:txBody>
        </p:sp>
        <p:sp>
          <p:nvSpPr>
            <p:cNvPr id="7" name="AutoShape 342"/>
            <p:cNvSpPr>
              <a:spLocks noChangeArrowheads="1"/>
            </p:cNvSpPr>
            <p:nvPr/>
          </p:nvSpPr>
          <p:spPr bwMode="auto">
            <a:xfrm>
              <a:off x="7092343" y="1483175"/>
              <a:ext cx="1133652" cy="230351"/>
            </a:xfrm>
            <a:prstGeom prst="wedgeRoundRectCallout">
              <a:avLst>
                <a:gd name="adj1" fmla="val 64697"/>
                <a:gd name="adj2" fmla="val 537244"/>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a typeface="Arial" panose="020B0604020202020204" pitchFamily="34" charset="0"/>
                  <a:cs typeface="Arial" panose="020B0604020202020204" pitchFamily="34" charset="0"/>
                </a:rPr>
                <a:t>15% WC/WDM</a:t>
              </a:r>
              <a:endParaRPr lang="en-GB" sz="1200" b="1" dirty="0">
                <a:ea typeface="Arial" panose="020B0604020202020204" pitchFamily="34" charset="0"/>
                <a:cs typeface="Arial" panose="020B0604020202020204" pitchFamily="34" charset="0"/>
              </a:endParaRPr>
            </a:p>
          </p:txBody>
        </p:sp>
        <p:cxnSp>
          <p:nvCxnSpPr>
            <p:cNvPr id="8" name="Straight Arrow Connector 7"/>
            <p:cNvCxnSpPr>
              <a:cxnSpLocks/>
            </p:cNvCxnSpPr>
            <p:nvPr/>
          </p:nvCxnSpPr>
          <p:spPr>
            <a:xfrm>
              <a:off x="5579486" y="2972153"/>
              <a:ext cx="0" cy="112824"/>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a:off x="8397503" y="2859695"/>
              <a:ext cx="0" cy="168870"/>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AutoShape 342"/>
            <p:cNvSpPr>
              <a:spLocks noChangeArrowheads="1"/>
            </p:cNvSpPr>
            <p:nvPr/>
          </p:nvSpPr>
          <p:spPr bwMode="auto">
            <a:xfrm>
              <a:off x="4549650" y="2520179"/>
              <a:ext cx="1122167" cy="228780"/>
            </a:xfrm>
            <a:prstGeom prst="wedgeRoundRectCallout">
              <a:avLst>
                <a:gd name="adj1" fmla="val 41333"/>
                <a:gd name="adj2" fmla="val 139116"/>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a typeface="Arial" panose="020B0604020202020204" pitchFamily="34" charset="0"/>
                  <a:cs typeface="Arial" panose="020B0604020202020204" pitchFamily="34" charset="0"/>
                </a:rPr>
                <a:t>15% WC/WDM</a:t>
              </a:r>
              <a:endParaRPr lang="en-GB" sz="1200" b="1" dirty="0">
                <a:ea typeface="Arial" panose="020B0604020202020204" pitchFamily="34" charset="0"/>
                <a:cs typeface="Arial" panose="020B0604020202020204" pitchFamily="34" charset="0"/>
              </a:endParaRPr>
            </a:p>
          </p:txBody>
        </p:sp>
        <p:sp>
          <p:nvSpPr>
            <p:cNvPr id="11" name="AutoShape 342"/>
            <p:cNvSpPr>
              <a:spLocks noChangeArrowheads="1"/>
            </p:cNvSpPr>
            <p:nvPr/>
          </p:nvSpPr>
          <p:spPr bwMode="auto">
            <a:xfrm>
              <a:off x="2724969" y="2220368"/>
              <a:ext cx="1653889" cy="609884"/>
            </a:xfrm>
            <a:prstGeom prst="wedgeRoundRectCallout">
              <a:avLst>
                <a:gd name="adj1" fmla="val 82308"/>
                <a:gd name="adj2" fmla="val 192122"/>
                <a:gd name="adj3" fmla="val 16667"/>
              </a:avLst>
            </a:prstGeom>
            <a:solidFill>
              <a:srgbClr val="FFFFFF"/>
            </a:solidFill>
            <a:ln w="12700">
              <a:solidFill>
                <a:srgbClr val="404040"/>
              </a:solidFill>
              <a:miter lim="800000"/>
              <a:headEnd/>
              <a:tailEnd/>
            </a:ln>
          </p:spPr>
          <p:txBody>
            <a:bodyPr rot="0" vert="horz" wrap="square" lIns="9144" tIns="0" rIns="9144" bIns="0" anchor="ctr" anchorCtr="0" upright="1">
              <a:noAutofit/>
            </a:bodyPr>
            <a:lstStyle/>
            <a:p>
              <a:pPr algn="ctr">
                <a:spcAft>
                  <a:spcPts val="0"/>
                </a:spcAft>
              </a:pPr>
              <a:r>
                <a:rPr lang="en-AU" sz="1200" b="1" dirty="0">
                  <a:effectLst/>
                  <a:latin typeface="Arial" panose="020B0604020202020204" pitchFamily="34" charset="0"/>
                  <a:ea typeface="Arial" panose="020B0604020202020204" pitchFamily="34" charset="0"/>
                </a:rPr>
                <a:t>Requirement = 3.5% linear growth + </a:t>
              </a:r>
              <a:r>
                <a:rPr lang="en-AU" sz="1200" b="1" dirty="0" err="1">
                  <a:ea typeface="Arial" panose="020B0604020202020204" pitchFamily="34" charset="0"/>
                </a:rPr>
                <a:t>C</a:t>
              </a:r>
              <a:r>
                <a:rPr lang="en-AU" sz="1200" b="1" dirty="0" err="1">
                  <a:effectLst/>
                  <a:latin typeface="Arial" panose="020B0604020202020204" pitchFamily="34" charset="0"/>
                  <a:ea typeface="Arial" panose="020B0604020202020204" pitchFamily="34" charset="0"/>
                </a:rPr>
                <a:t>oega</a:t>
              </a:r>
              <a:r>
                <a:rPr lang="en-AU" sz="1200" b="1" dirty="0">
                  <a:effectLst/>
                  <a:latin typeface="Arial" panose="020B0604020202020204" pitchFamily="34" charset="0"/>
                  <a:ea typeface="Arial" panose="020B0604020202020204" pitchFamily="34" charset="0"/>
                </a:rPr>
                <a:t> pot &amp; </a:t>
              </a:r>
              <a:r>
                <a:rPr lang="en-AU" sz="1200" b="1" dirty="0" err="1">
                  <a:effectLst/>
                  <a:latin typeface="Arial" panose="020B0604020202020204" pitchFamily="34" charset="0"/>
                  <a:ea typeface="Arial" panose="020B0604020202020204" pitchFamily="34" charset="0"/>
                </a:rPr>
                <a:t>ind</a:t>
              </a:r>
              <a:endParaRPr lang="en-GB" sz="1600" dirty="0">
                <a:effectLst/>
                <a:latin typeface="Arial" panose="020B0604020202020204" pitchFamily="34" charset="0"/>
                <a:ea typeface="Arial" panose="020B0604020202020204" pitchFamily="34" charset="0"/>
              </a:endParaRPr>
            </a:p>
          </p:txBody>
        </p:sp>
        <p:cxnSp>
          <p:nvCxnSpPr>
            <p:cNvPr id="12" name="Straight Arrow Connector 11"/>
            <p:cNvCxnSpPr>
              <a:cxnSpLocks/>
            </p:cNvCxnSpPr>
            <p:nvPr/>
          </p:nvCxnSpPr>
          <p:spPr>
            <a:xfrm>
              <a:off x="7946709" y="2220368"/>
              <a:ext cx="0" cy="347472"/>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 name="AutoShape 342"/>
            <p:cNvSpPr>
              <a:spLocks noChangeArrowheads="1"/>
            </p:cNvSpPr>
            <p:nvPr/>
          </p:nvSpPr>
          <p:spPr bwMode="auto">
            <a:xfrm>
              <a:off x="4915293" y="1915602"/>
              <a:ext cx="1333465" cy="445484"/>
            </a:xfrm>
            <a:prstGeom prst="wedgeRoundRectCallout">
              <a:avLst>
                <a:gd name="adj1" fmla="val 154762"/>
                <a:gd name="adj2" fmla="val 117570"/>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ea typeface="Arial" panose="020B0604020202020204" pitchFamily="34" charset="0"/>
                  <a:cs typeface="Arial" panose="020B0604020202020204" pitchFamily="34" charset="0"/>
                </a:rPr>
                <a:t>Reuse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 ex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WWTW</a:t>
              </a:r>
              <a:endParaRPr lang="en-GB" sz="1200" dirty="0">
                <a:effectLst/>
                <a:ea typeface="Arial" panose="020B0604020202020204" pitchFamily="34" charset="0"/>
                <a:cs typeface="Arial" panose="020B0604020202020204" pitchFamily="34" charset="0"/>
              </a:endParaRPr>
            </a:p>
          </p:txBody>
        </p:sp>
        <p:cxnSp>
          <p:nvCxnSpPr>
            <p:cNvPr id="14" name="Straight Arrow Connector 13"/>
            <p:cNvCxnSpPr>
              <a:cxnSpLocks/>
            </p:cNvCxnSpPr>
            <p:nvPr/>
          </p:nvCxnSpPr>
          <p:spPr>
            <a:xfrm>
              <a:off x="7680247" y="2663377"/>
              <a:ext cx="0" cy="466344"/>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80192">
              <a:off x="5640365" y="4929413"/>
              <a:ext cx="3177517" cy="276999"/>
            </a:xfrm>
            <a:prstGeom prst="rect">
              <a:avLst/>
            </a:prstGeom>
            <a:noFill/>
          </p:spPr>
          <p:txBody>
            <a:bodyPr wrap="square" rtlCol="0">
              <a:spAutoFit/>
            </a:bodyPr>
            <a:lstStyle/>
            <a:p>
              <a:pPr algn="r"/>
              <a:r>
                <a:rPr lang="en-ZA" sz="1200" b="1" dirty="0" err="1"/>
                <a:t>Nooitgedagt</a:t>
              </a:r>
              <a:r>
                <a:rPr lang="en-ZA" sz="1200" b="1" dirty="0"/>
                <a:t> Low Level Scheme Phase 3</a:t>
              </a:r>
              <a:endParaRPr lang="en-GB" sz="1200" b="1" dirty="0"/>
            </a:p>
          </p:txBody>
        </p:sp>
        <p:sp>
          <p:nvSpPr>
            <p:cNvPr id="16" name="TextBox 15"/>
            <p:cNvSpPr txBox="1"/>
            <p:nvPr/>
          </p:nvSpPr>
          <p:spPr>
            <a:xfrm rot="193957">
              <a:off x="6751259" y="4868345"/>
              <a:ext cx="2060278" cy="184666"/>
            </a:xfrm>
            <a:prstGeom prst="rect">
              <a:avLst/>
            </a:prstGeom>
            <a:noFill/>
          </p:spPr>
          <p:txBody>
            <a:bodyPr wrap="square" tIns="0" bIns="0" rtlCol="0">
              <a:spAutoFit/>
            </a:bodyPr>
            <a:lstStyle/>
            <a:p>
              <a:pPr algn="r"/>
              <a:r>
                <a:rPr lang="en-ZA" sz="1200" b="1" dirty="0"/>
                <a:t>Groundwater </a:t>
              </a:r>
              <a:r>
                <a:rPr lang="en-ZA" sz="1200" b="1" dirty="0" err="1"/>
                <a:t>Coega</a:t>
              </a:r>
              <a:r>
                <a:rPr lang="en-ZA" sz="1200" b="1" dirty="0"/>
                <a:t> Fault</a:t>
              </a:r>
              <a:endParaRPr lang="en-GB" sz="1200" b="1" dirty="0"/>
            </a:p>
          </p:txBody>
        </p:sp>
        <p:sp>
          <p:nvSpPr>
            <p:cNvPr id="17" name="TextBox 16"/>
            <p:cNvSpPr txBox="1"/>
            <p:nvPr/>
          </p:nvSpPr>
          <p:spPr>
            <a:xfrm rot="195049">
              <a:off x="6447025" y="3987095"/>
              <a:ext cx="2323525" cy="184666"/>
            </a:xfrm>
            <a:prstGeom prst="rect">
              <a:avLst/>
            </a:prstGeom>
            <a:noFill/>
          </p:spPr>
          <p:txBody>
            <a:bodyPr wrap="square" tIns="0" bIns="0" rtlCol="0">
              <a:spAutoFit/>
            </a:bodyPr>
            <a:lstStyle/>
            <a:p>
              <a:pPr algn="r"/>
              <a:r>
                <a:rPr lang="en-ZA" sz="1200" b="1" dirty="0"/>
                <a:t>Lower Sundays Return Flows</a:t>
              </a:r>
              <a:endParaRPr lang="en-GB" sz="1200" b="1" dirty="0"/>
            </a:p>
          </p:txBody>
        </p:sp>
        <p:sp>
          <p:nvSpPr>
            <p:cNvPr id="18" name="TextBox 17"/>
            <p:cNvSpPr txBox="1"/>
            <p:nvPr/>
          </p:nvSpPr>
          <p:spPr>
            <a:xfrm rot="236730">
              <a:off x="6902995" y="4338886"/>
              <a:ext cx="1860640" cy="184666"/>
            </a:xfrm>
            <a:prstGeom prst="rect">
              <a:avLst/>
            </a:prstGeom>
            <a:noFill/>
          </p:spPr>
          <p:txBody>
            <a:bodyPr wrap="square" tIns="0" bIns="0" rtlCol="0">
              <a:spAutoFit/>
            </a:bodyPr>
            <a:lstStyle/>
            <a:p>
              <a:pPr algn="r"/>
              <a:r>
                <a:rPr lang="en-ZA" sz="1200" b="1" dirty="0"/>
                <a:t>NLLS Phase 4</a:t>
              </a:r>
              <a:endParaRPr lang="en-GB" sz="1200" b="1" dirty="0"/>
            </a:p>
          </p:txBody>
        </p:sp>
        <p:sp>
          <p:nvSpPr>
            <p:cNvPr id="21" name="TextBox 20"/>
            <p:cNvSpPr txBox="1"/>
            <p:nvPr/>
          </p:nvSpPr>
          <p:spPr>
            <a:xfrm rot="191069">
              <a:off x="6870913" y="4641432"/>
              <a:ext cx="1952348" cy="184666"/>
            </a:xfrm>
            <a:prstGeom prst="rect">
              <a:avLst/>
            </a:prstGeom>
            <a:noFill/>
          </p:spPr>
          <p:txBody>
            <a:bodyPr wrap="square" tIns="0" bIns="0" rtlCol="0">
              <a:spAutoFit/>
            </a:bodyPr>
            <a:lstStyle/>
            <a:p>
              <a:pPr algn="r"/>
              <a:r>
                <a:rPr lang="en-ZA" sz="1200" b="1" dirty="0"/>
                <a:t>5 groundwater schemes</a:t>
              </a:r>
              <a:endParaRPr lang="en-GB" sz="1200" b="1" dirty="0"/>
            </a:p>
          </p:txBody>
        </p:sp>
        <p:sp>
          <p:nvSpPr>
            <p:cNvPr id="22" name="TextBox 21"/>
            <p:cNvSpPr txBox="1"/>
            <p:nvPr/>
          </p:nvSpPr>
          <p:spPr>
            <a:xfrm rot="217984">
              <a:off x="6987238" y="3552069"/>
              <a:ext cx="1860640" cy="184666"/>
            </a:xfrm>
            <a:prstGeom prst="rect">
              <a:avLst/>
            </a:prstGeom>
            <a:noFill/>
          </p:spPr>
          <p:txBody>
            <a:bodyPr wrap="square" tIns="0" bIns="0"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1</a:t>
              </a:r>
              <a:endParaRPr lang="en-GB" sz="1200" b="1" dirty="0"/>
            </a:p>
          </p:txBody>
        </p:sp>
        <p:sp>
          <p:nvSpPr>
            <p:cNvPr id="24" name="TextBox 23"/>
            <p:cNvSpPr txBox="1"/>
            <p:nvPr/>
          </p:nvSpPr>
          <p:spPr>
            <a:xfrm rot="207614">
              <a:off x="6986684" y="3371999"/>
              <a:ext cx="1860640" cy="184666"/>
            </a:xfrm>
            <a:prstGeom prst="rect">
              <a:avLst/>
            </a:prstGeom>
            <a:noFill/>
          </p:spPr>
          <p:txBody>
            <a:bodyPr wrap="square" tIns="0" bIns="0"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2</a:t>
              </a:r>
              <a:endParaRPr lang="en-GB" sz="1200" b="1" dirty="0"/>
            </a:p>
          </p:txBody>
        </p:sp>
        <p:sp>
          <p:nvSpPr>
            <p:cNvPr id="25" name="TextBox 24"/>
            <p:cNvSpPr txBox="1"/>
            <p:nvPr/>
          </p:nvSpPr>
          <p:spPr>
            <a:xfrm rot="217530">
              <a:off x="7025603" y="2925920"/>
              <a:ext cx="1860640" cy="184666"/>
            </a:xfrm>
            <a:prstGeom prst="rect">
              <a:avLst/>
            </a:prstGeom>
            <a:noFill/>
          </p:spPr>
          <p:txBody>
            <a:bodyPr wrap="square" tIns="0" bIns="0" rtlCol="0">
              <a:spAutoFit/>
            </a:bodyPr>
            <a:lstStyle/>
            <a:p>
              <a:pPr algn="r"/>
              <a:r>
                <a:rPr lang="en-ZA" sz="1200" b="1" dirty="0"/>
                <a:t>Seawater </a:t>
              </a:r>
              <a:r>
                <a:rPr lang="en-ZA" sz="1200" b="1" dirty="0" err="1"/>
                <a:t>Desal</a:t>
              </a:r>
              <a:r>
                <a:rPr lang="en-ZA" sz="1200" b="1" dirty="0"/>
                <a:t> </a:t>
              </a:r>
              <a:r>
                <a:rPr lang="en-ZA" sz="1200" b="1" dirty="0" err="1"/>
                <a:t>Ph</a:t>
              </a:r>
              <a:r>
                <a:rPr lang="en-ZA" sz="1200" b="1" dirty="0"/>
                <a:t> 3</a:t>
              </a:r>
              <a:endParaRPr lang="en-GB" sz="1200" b="1" dirty="0"/>
            </a:p>
          </p:txBody>
        </p:sp>
        <p:sp>
          <p:nvSpPr>
            <p:cNvPr id="23" name="TextBox 22"/>
            <p:cNvSpPr txBox="1"/>
            <p:nvPr/>
          </p:nvSpPr>
          <p:spPr>
            <a:xfrm rot="202065">
              <a:off x="6538830" y="4144974"/>
              <a:ext cx="2236997" cy="184666"/>
            </a:xfrm>
            <a:prstGeom prst="rect">
              <a:avLst/>
            </a:prstGeom>
            <a:noFill/>
          </p:spPr>
          <p:txBody>
            <a:bodyPr wrap="square" tIns="0" bIns="0" rtlCol="0">
              <a:spAutoFit/>
            </a:bodyPr>
            <a:lstStyle/>
            <a:p>
              <a:pPr algn="r"/>
              <a:r>
                <a:rPr lang="en-ZA" sz="1200" b="1" dirty="0" err="1"/>
                <a:t>Desal</a:t>
              </a:r>
              <a:r>
                <a:rPr lang="en-ZA" sz="1200" b="1" dirty="0"/>
                <a:t> – Marina Sea Salt</a:t>
              </a:r>
              <a:endParaRPr lang="en-GB" sz="1200" b="1" dirty="0"/>
            </a:p>
          </p:txBody>
        </p:sp>
        <p:sp>
          <p:nvSpPr>
            <p:cNvPr id="26" name="TextBox 25"/>
            <p:cNvSpPr txBox="1"/>
            <p:nvPr/>
          </p:nvSpPr>
          <p:spPr>
            <a:xfrm rot="205168">
              <a:off x="6038864" y="3117461"/>
              <a:ext cx="2840075" cy="184666"/>
            </a:xfrm>
            <a:prstGeom prst="rect">
              <a:avLst/>
            </a:prstGeom>
            <a:noFill/>
          </p:spPr>
          <p:txBody>
            <a:bodyPr wrap="square" tIns="0" bIns="0" rtlCol="0">
              <a:spAutoFit/>
            </a:bodyPr>
            <a:lstStyle/>
            <a:p>
              <a:pPr algn="r"/>
              <a:r>
                <a:rPr lang="en-ZA" sz="1200" b="1" dirty="0" err="1"/>
                <a:t>Kouga</a:t>
              </a:r>
              <a:r>
                <a:rPr lang="en-ZA" sz="1200" b="1" dirty="0"/>
                <a:t> dam replacement / raising</a:t>
              </a:r>
              <a:endParaRPr lang="en-GB" sz="1200" b="1" dirty="0"/>
            </a:p>
          </p:txBody>
        </p:sp>
        <p:sp>
          <p:nvSpPr>
            <p:cNvPr id="27" name="AutoShape 342"/>
            <p:cNvSpPr>
              <a:spLocks noChangeArrowheads="1"/>
            </p:cNvSpPr>
            <p:nvPr/>
          </p:nvSpPr>
          <p:spPr bwMode="auto">
            <a:xfrm>
              <a:off x="4912754" y="1915602"/>
              <a:ext cx="1333465" cy="445484"/>
            </a:xfrm>
            <a:prstGeom prst="wedgeRoundRectCallout">
              <a:avLst>
                <a:gd name="adj1" fmla="val 154817"/>
                <a:gd name="adj2" fmla="val 242231"/>
                <a:gd name="adj3" fmla="val 16667"/>
              </a:avLst>
            </a:prstGeom>
            <a:solidFill>
              <a:srgbClr val="FFFFFF"/>
            </a:solidFill>
            <a:ln w="12700">
              <a:solidFill>
                <a:srgbClr val="404040"/>
              </a:solidFill>
              <a:miter lim="800000"/>
              <a:headEnd/>
              <a:tailEnd/>
            </a:ln>
          </p:spPr>
          <p:txBody>
            <a:bodyPr rot="0" vert="horz" wrap="square" lIns="18000" tIns="10800" rIns="18000" bIns="10800" anchor="ctr" anchorCtr="0" upright="1">
              <a:noAutofit/>
            </a:bodyPr>
            <a:lstStyle/>
            <a:p>
              <a:pPr algn="ctr">
                <a:spcAft>
                  <a:spcPts val="0"/>
                </a:spcAft>
              </a:pPr>
              <a:r>
                <a:rPr lang="en-AU" sz="1200" b="1" dirty="0">
                  <a:effectLst/>
                  <a:ea typeface="Arial" panose="020B0604020202020204" pitchFamily="34" charset="0"/>
                  <a:cs typeface="Arial" panose="020B0604020202020204" pitchFamily="34" charset="0"/>
                </a:rPr>
                <a:t>Reuse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 ex </a:t>
              </a:r>
              <a:r>
                <a:rPr lang="en-AU" sz="1200" b="1" dirty="0" err="1">
                  <a:effectLst/>
                  <a:ea typeface="Arial" panose="020B0604020202020204" pitchFamily="34" charset="0"/>
                  <a:cs typeface="Arial" panose="020B0604020202020204" pitchFamily="34" charset="0"/>
                </a:rPr>
                <a:t>Coega</a:t>
              </a:r>
              <a:r>
                <a:rPr lang="en-AU" sz="1200" b="1" dirty="0">
                  <a:effectLst/>
                  <a:ea typeface="Arial" panose="020B0604020202020204" pitchFamily="34" charset="0"/>
                  <a:cs typeface="Arial" panose="020B0604020202020204" pitchFamily="34" charset="0"/>
                </a:rPr>
                <a:t> WWTW</a:t>
              </a:r>
              <a:endParaRPr lang="en-GB" sz="1200" dirty="0">
                <a:effectLst/>
                <a:ea typeface="Arial" panose="020B0604020202020204" pitchFamily="34" charset="0"/>
                <a:cs typeface="Arial" panose="020B0604020202020204" pitchFamily="34" charset="0"/>
              </a:endParaRPr>
            </a:p>
          </p:txBody>
        </p:sp>
        <p:cxnSp>
          <p:nvCxnSpPr>
            <p:cNvPr id="28" name="Straight Arrow Connector 27"/>
            <p:cNvCxnSpPr>
              <a:cxnSpLocks/>
            </p:cNvCxnSpPr>
            <p:nvPr/>
          </p:nvCxnSpPr>
          <p:spPr>
            <a:xfrm>
              <a:off x="7680247" y="3223410"/>
              <a:ext cx="0" cy="118872"/>
            </a:xfrm>
            <a:prstGeom prst="straightConnector1">
              <a:avLst/>
            </a:prstGeom>
            <a:ln w="254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1158010-1AE9-4673-BDF4-327FBC252FB9}"/>
                </a:ext>
              </a:extLst>
            </p:cNvPr>
            <p:cNvSpPr txBox="1"/>
            <p:nvPr/>
          </p:nvSpPr>
          <p:spPr>
            <a:xfrm rot="236730">
              <a:off x="6929861" y="3786131"/>
              <a:ext cx="1860640" cy="184666"/>
            </a:xfrm>
            <a:prstGeom prst="rect">
              <a:avLst/>
            </a:prstGeom>
            <a:noFill/>
          </p:spPr>
          <p:txBody>
            <a:bodyPr wrap="square" tIns="0" bIns="0" rtlCol="0">
              <a:spAutoFit/>
            </a:bodyPr>
            <a:lstStyle/>
            <a:p>
              <a:pPr algn="r"/>
              <a:r>
                <a:rPr lang="en-ZA" sz="1200" b="1" dirty="0"/>
                <a:t>NLLS Phase 5</a:t>
              </a:r>
              <a:endParaRPr lang="en-GB" sz="1200" b="1" dirty="0"/>
            </a:p>
          </p:txBody>
        </p:sp>
      </p:grpSp>
    </p:spTree>
    <p:extLst>
      <p:ext uri="{BB962C8B-B14F-4D97-AF65-F5344CB8AC3E}">
        <p14:creationId xmlns:p14="http://schemas.microsoft.com/office/powerpoint/2010/main" val="871889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1716088" y="253717"/>
            <a:ext cx="7427912" cy="615553"/>
          </a:xfrm>
          <a:prstGeom prst="rect">
            <a:avLst/>
          </a:prstGeom>
          <a:noFill/>
        </p:spPr>
        <p:txBody>
          <a:bodyPr wrap="square">
            <a:spAutoFit/>
          </a:bodyPr>
          <a:lstStyle/>
          <a:p>
            <a:pPr fontAlgn="auto">
              <a:spcBef>
                <a:spcPts val="0"/>
              </a:spcBef>
              <a:spcAft>
                <a:spcPts val="0"/>
              </a:spcAft>
              <a:defRPr/>
            </a:pPr>
            <a:r>
              <a:rPr lang="en-US" sz="3400" b="1" dirty="0">
                <a:solidFill>
                  <a:schemeClr val="bg2">
                    <a:lumMod val="25000"/>
                  </a:schemeClr>
                </a:solidFill>
              </a:rPr>
              <a:t>Scenario Conclusions</a:t>
            </a:r>
          </a:p>
        </p:txBody>
      </p:sp>
      <p:sp>
        <p:nvSpPr>
          <p:cNvPr id="4" name="Rectangle 3"/>
          <p:cNvSpPr/>
          <p:nvPr/>
        </p:nvSpPr>
        <p:spPr>
          <a:xfrm>
            <a:off x="1630362" y="1121955"/>
            <a:ext cx="7513637" cy="5442516"/>
          </a:xfrm>
          <a:prstGeom prst="rect">
            <a:avLst/>
          </a:prstGeom>
        </p:spPr>
        <p:txBody>
          <a:bodyPr wrap="square">
            <a:spAutoFit/>
          </a:bodyPr>
          <a:lstStyle/>
          <a:p>
            <a:pPr marL="342900" lvl="0" indent="-342900">
              <a:spcBef>
                <a:spcPts val="0"/>
              </a:spcBef>
              <a:spcAft>
                <a:spcPts val="200"/>
              </a:spcAft>
              <a:buFont typeface="Arial" panose="020B0604020202020204" pitchFamily="34" charset="0"/>
              <a:buChar char="•"/>
            </a:pPr>
            <a:r>
              <a:rPr lang="en-US" dirty="0">
                <a:latin typeface="+mn-lt"/>
                <a:ea typeface="Arial" panose="020B0604020202020204" pitchFamily="34" charset="0"/>
              </a:rPr>
              <a:t>Current shortages caused by drought</a:t>
            </a:r>
          </a:p>
          <a:p>
            <a:pPr marL="342900" lvl="0" indent="-342900">
              <a:spcBef>
                <a:spcPts val="0"/>
              </a:spcBef>
              <a:spcAft>
                <a:spcPts val="200"/>
              </a:spcAft>
              <a:buFont typeface="Arial" panose="020B0604020202020204" pitchFamily="34" charset="0"/>
              <a:buChar char="•"/>
            </a:pPr>
            <a:r>
              <a:rPr lang="en-US" dirty="0">
                <a:latin typeface="+mn-lt"/>
                <a:ea typeface="Arial" panose="020B0604020202020204" pitchFamily="34" charset="0"/>
              </a:rPr>
              <a:t>Delayed funding of infrastructure, procurement and implementation leads to risks of not meeting water requirements</a:t>
            </a:r>
          </a:p>
          <a:p>
            <a:pPr marL="342900" lvl="0" indent="-342900">
              <a:spcBef>
                <a:spcPts val="0"/>
              </a:spcBef>
              <a:spcAft>
                <a:spcPts val="200"/>
              </a:spcAft>
              <a:buFont typeface="Arial" panose="020B0604020202020204" pitchFamily="34" charset="0"/>
              <a:buChar char="•"/>
            </a:pPr>
            <a:r>
              <a:rPr lang="en-ZA" dirty="0">
                <a:latin typeface="+mn-lt"/>
                <a:ea typeface="Arial" panose="020B0604020202020204" pitchFamily="34" charset="0"/>
              </a:rPr>
              <a:t>W</a:t>
            </a:r>
            <a:r>
              <a:rPr lang="en-US" dirty="0" err="1">
                <a:latin typeface="+mn-lt"/>
                <a:ea typeface="Arial" panose="020B0604020202020204" pitchFamily="34" charset="0"/>
              </a:rPr>
              <a:t>ater</a:t>
            </a:r>
            <a:r>
              <a:rPr lang="en-US" dirty="0">
                <a:latin typeface="+mn-lt"/>
                <a:ea typeface="Arial" panose="020B0604020202020204" pitchFamily="34" charset="0"/>
              </a:rPr>
              <a:t> efficiency measures and </a:t>
            </a:r>
            <a:r>
              <a:rPr lang="en-US" dirty="0" err="1">
                <a:latin typeface="+mn-lt"/>
                <a:ea typeface="Arial" panose="020B0604020202020204" pitchFamily="34" charset="0"/>
              </a:rPr>
              <a:t>behaviour</a:t>
            </a:r>
            <a:r>
              <a:rPr lang="en-US" dirty="0">
                <a:latin typeface="+mn-lt"/>
                <a:ea typeface="Arial" panose="020B0604020202020204" pitchFamily="34" charset="0"/>
              </a:rPr>
              <a:t> should be made more permanent</a:t>
            </a:r>
          </a:p>
          <a:p>
            <a:pPr marL="342900" lvl="0" indent="-342900">
              <a:spcBef>
                <a:spcPts val="0"/>
              </a:spcBef>
              <a:spcAft>
                <a:spcPts val="200"/>
              </a:spcAft>
              <a:buFont typeface="Arial" panose="020B0604020202020204" pitchFamily="34" charset="0"/>
              <a:buChar char="•"/>
            </a:pPr>
            <a:r>
              <a:rPr lang="en-US" dirty="0">
                <a:latin typeface="+mn-lt"/>
                <a:ea typeface="Arial" panose="020B0604020202020204" pitchFamily="34" charset="0"/>
              </a:rPr>
              <a:t>Effective WC/WDM essential for NMBM &amp; </a:t>
            </a:r>
            <a:r>
              <a:rPr lang="en-US" dirty="0" err="1">
                <a:latin typeface="+mn-lt"/>
                <a:ea typeface="Arial" panose="020B0604020202020204" pitchFamily="34" charset="0"/>
              </a:rPr>
              <a:t>Kouga</a:t>
            </a:r>
            <a:r>
              <a:rPr lang="en-US" dirty="0">
                <a:latin typeface="+mn-lt"/>
                <a:ea typeface="Arial" panose="020B0604020202020204" pitchFamily="34" charset="0"/>
              </a:rPr>
              <a:t> LM</a:t>
            </a:r>
          </a:p>
          <a:p>
            <a:pPr marL="342900" lvl="0" indent="-342900">
              <a:spcBef>
                <a:spcPts val="0"/>
              </a:spcBef>
              <a:spcAft>
                <a:spcPts val="200"/>
              </a:spcAft>
              <a:buFont typeface="Arial" panose="020B0604020202020204" pitchFamily="34" charset="0"/>
              <a:buChar char="•"/>
            </a:pPr>
            <a:r>
              <a:rPr lang="en-US" dirty="0">
                <a:latin typeface="+mn-lt"/>
                <a:ea typeface="Arial" panose="020B0604020202020204" pitchFamily="34" charset="0"/>
              </a:rPr>
              <a:t>Complete NLLS Ph3 &amp; remove bottlenecks in delivery</a:t>
            </a:r>
          </a:p>
          <a:p>
            <a:pPr marL="342900" lvl="0" indent="-342900">
              <a:spcBef>
                <a:spcPts val="0"/>
              </a:spcBef>
              <a:spcAft>
                <a:spcPts val="200"/>
              </a:spcAft>
              <a:buFont typeface="Arial" panose="020B0604020202020204" pitchFamily="34" charset="0"/>
              <a:buChar char="•"/>
            </a:pPr>
            <a:r>
              <a:rPr lang="en-US" dirty="0">
                <a:latin typeface="+mn-lt"/>
                <a:ea typeface="Arial" panose="020B0604020202020204" pitchFamily="34" charset="0"/>
              </a:rPr>
              <a:t>Planning of interventions should proceed due to long implementation lead times &amp; uncertainty in terms of growth in water requirements</a:t>
            </a:r>
          </a:p>
          <a:p>
            <a:pPr marL="342900" lvl="0" indent="-342900">
              <a:spcBef>
                <a:spcPts val="0"/>
              </a:spcBef>
              <a:spcAft>
                <a:spcPts val="200"/>
              </a:spcAft>
              <a:buFont typeface="Arial" panose="020B0604020202020204" pitchFamily="34" charset="0"/>
              <a:buChar char="•"/>
            </a:pPr>
            <a:r>
              <a:rPr lang="en-US" dirty="0">
                <a:latin typeface="+mn-lt"/>
                <a:ea typeface="Arial" panose="020B0604020202020204" pitchFamily="34" charset="0"/>
              </a:rPr>
              <a:t>Groundwater schemes to be pursued by NMBM &amp; Kouga LM </a:t>
            </a:r>
            <a:r>
              <a:rPr lang="en-US" sz="2200" dirty="0">
                <a:solidFill>
                  <a:srgbClr val="0070C0"/>
                </a:solidFill>
                <a:latin typeface="+mn-lt"/>
                <a:ea typeface="Arial" panose="020B0604020202020204" pitchFamily="34" charset="0"/>
              </a:rPr>
              <a:t>(also forms part of drought actions)</a:t>
            </a:r>
          </a:p>
          <a:p>
            <a:pPr marL="342900" lvl="0" indent="-342900">
              <a:spcBef>
                <a:spcPts val="0"/>
              </a:spcBef>
              <a:spcAft>
                <a:spcPts val="200"/>
              </a:spcAft>
              <a:buFont typeface="Arial" panose="020B0604020202020204" pitchFamily="34" charset="0"/>
              <a:buChar char="•"/>
            </a:pPr>
            <a:r>
              <a:rPr lang="en-US" dirty="0">
                <a:latin typeface="+mn-lt"/>
                <a:ea typeface="Arial" panose="020B0604020202020204" pitchFamily="34" charset="0"/>
              </a:rPr>
              <a:t>Kouga LM likely to be become more self-sufficient</a:t>
            </a:r>
          </a:p>
        </p:txBody>
      </p:sp>
    </p:spTree>
    <p:extLst>
      <p:ext uri="{BB962C8B-B14F-4D97-AF65-F5344CB8AC3E}">
        <p14:creationId xmlns:p14="http://schemas.microsoft.com/office/powerpoint/2010/main" val="2902801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720725" y="2713038"/>
            <a:ext cx="7772400" cy="1122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ZA" altLang="en-US" sz="6600" dirty="0">
                <a:latin typeface="Monotype Corsiva" pitchFamily="66" charset="0"/>
                <a:ea typeface="ＭＳ Ｐゴシック" pitchFamily="34" charset="-128"/>
              </a:rPr>
              <a:t>- Thank  you -</a:t>
            </a:r>
            <a:endParaRPr lang="en-GB" altLang="en-US" sz="7200" dirty="0">
              <a:latin typeface="Monotype Corsiva" pitchFamily="66" charset="0"/>
              <a:ea typeface="ＭＳ Ｐゴシック"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bwMode="auto">
          <a:xfrm>
            <a:off x="458788" y="257175"/>
            <a:ext cx="8228012" cy="1143000"/>
          </a:xfrm>
          <a:solidFill>
            <a:schemeClr val="bg1"/>
          </a:solidFill>
          <a:extLst/>
        </p:spPr>
        <p:txBody>
          <a:bodyPr vert="horz" wrap="square" lIns="91440" tIns="45720" rIns="91440" bIns="45720" numCol="1" anchor="t" anchorCtr="0" compatLnSpc="1">
            <a:prstTxWarp prst="textNoShape">
              <a:avLst/>
            </a:prstTxWarp>
          </a:bodyPr>
          <a:lstStyle/>
          <a:p>
            <a:pPr>
              <a:defRPr/>
            </a:pPr>
            <a:r>
              <a:rPr lang="en-US" sz="3200" b="1" dirty="0" err="1">
                <a:solidFill>
                  <a:schemeClr val="bg2">
                    <a:lumMod val="25000"/>
                  </a:schemeClr>
                </a:solidFill>
              </a:rPr>
              <a:t>Scheepersvlakte</a:t>
            </a:r>
            <a:r>
              <a:rPr lang="en-US" sz="3200" b="1" dirty="0">
                <a:solidFill>
                  <a:schemeClr val="bg2">
                    <a:lumMod val="25000"/>
                  </a:schemeClr>
                </a:solidFill>
              </a:rPr>
              <a:t> Farm &amp; dam locations</a:t>
            </a:r>
            <a:br>
              <a:rPr lang="en-US" sz="3200" b="1" dirty="0">
                <a:solidFill>
                  <a:schemeClr val="bg2">
                    <a:lumMod val="25000"/>
                  </a:schemeClr>
                </a:solidFill>
              </a:rPr>
            </a:br>
            <a:br>
              <a:rPr lang="en-US" sz="3200" b="1" dirty="0">
                <a:solidFill>
                  <a:schemeClr val="bg2">
                    <a:lumMod val="25000"/>
                  </a:schemeClr>
                </a:solidFill>
              </a:rPr>
            </a:br>
            <a:br>
              <a:rPr lang="en-US" sz="3200" b="1" dirty="0">
                <a:solidFill>
                  <a:schemeClr val="bg2">
                    <a:lumMod val="25000"/>
                  </a:schemeClr>
                </a:solidFill>
              </a:rPr>
            </a:br>
            <a:br>
              <a:rPr lang="en-US" sz="3200" b="1" dirty="0">
                <a:solidFill>
                  <a:schemeClr val="bg2">
                    <a:lumMod val="25000"/>
                  </a:schemeClr>
                </a:solidFill>
              </a:rPr>
            </a:br>
            <a:br>
              <a:rPr lang="en-US" sz="3200" b="1" dirty="0">
                <a:solidFill>
                  <a:schemeClr val="bg2">
                    <a:lumMod val="25000"/>
                  </a:schemeClr>
                </a:solidFill>
              </a:rPr>
            </a:br>
            <a:br>
              <a:rPr lang="en-US" sz="3200" b="1" dirty="0">
                <a:solidFill>
                  <a:schemeClr val="bg2">
                    <a:lumMod val="25000"/>
                  </a:schemeClr>
                </a:solidFill>
              </a:rPr>
            </a:br>
            <a:br>
              <a:rPr lang="en-US" sz="3200" b="1" dirty="0">
                <a:solidFill>
                  <a:schemeClr val="bg2">
                    <a:lumMod val="25000"/>
                  </a:schemeClr>
                </a:solidFill>
              </a:rPr>
            </a:br>
            <a:endParaRPr lang="en-US" altLang="en-US" sz="3200" dirty="0"/>
          </a:p>
        </p:txBody>
      </p:sp>
      <p:pic>
        <p:nvPicPr>
          <p:cNvPr id="2048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1143000"/>
            <a:ext cx="74295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143000"/>
            <a:ext cx="8826500"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41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278CD9B2-547B-492C-A481-CD42FDDBA6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2050" y="0"/>
            <a:ext cx="5286375" cy="6858000"/>
          </a:xfrm>
          <a:prstGeom prst="rect">
            <a:avLst/>
          </a:prstGeom>
          <a:solidFill>
            <a:srgbClr val="2A4037"/>
          </a:solidFill>
          <a:ln>
            <a:noFill/>
          </a:ln>
        </p:spPr>
      </p:pic>
      <p:sp>
        <p:nvSpPr>
          <p:cNvPr id="45059" name="Rectangle 1">
            <a:extLst>
              <a:ext uri="{FF2B5EF4-FFF2-40B4-BE49-F238E27FC236}">
                <a16:creationId xmlns:a16="http://schemas.microsoft.com/office/drawing/2014/main" id="{EB8A0DCD-8AD5-43B0-850C-0DB6DA38DED8}"/>
              </a:ext>
            </a:extLst>
          </p:cNvPr>
          <p:cNvSpPr>
            <a:spLocks noChangeArrowheads="1"/>
          </p:cNvSpPr>
          <p:nvPr/>
        </p:nvSpPr>
        <p:spPr bwMode="auto">
          <a:xfrm>
            <a:off x="987425" y="2798763"/>
            <a:ext cx="259905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286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spcAft>
                <a:spcPts val="1000"/>
              </a:spcAft>
            </a:pPr>
            <a:r>
              <a:rPr lang="en-US" altLang="en-US" sz="2800" b="1" dirty="0"/>
              <a:t>Lower </a:t>
            </a:r>
            <a:r>
              <a:rPr lang="en-US" altLang="en-US" sz="2800" b="1" dirty="0" err="1"/>
              <a:t>Coerney</a:t>
            </a:r>
            <a:r>
              <a:rPr lang="en-US" altLang="en-US" sz="2800" b="1" dirty="0"/>
              <a:t> Dam</a:t>
            </a:r>
          </a:p>
        </p:txBody>
      </p:sp>
      <p:sp>
        <p:nvSpPr>
          <p:cNvPr id="2" name="Rectangle 1">
            <a:extLst>
              <a:ext uri="{FF2B5EF4-FFF2-40B4-BE49-F238E27FC236}">
                <a16:creationId xmlns:a16="http://schemas.microsoft.com/office/drawing/2014/main" id="{3259A731-26BE-49C3-B79E-1FCCB88D3503}"/>
              </a:ext>
            </a:extLst>
          </p:cNvPr>
          <p:cNvSpPr/>
          <p:nvPr/>
        </p:nvSpPr>
        <p:spPr>
          <a:xfrm>
            <a:off x="4572000" y="4836160"/>
            <a:ext cx="1168400" cy="233680"/>
          </a:xfrm>
          <a:prstGeom prst="rect">
            <a:avLst/>
          </a:prstGeom>
          <a:solidFill>
            <a:srgbClr val="2A40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93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347788" y="271463"/>
            <a:ext cx="7391400" cy="784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b="1" dirty="0">
                <a:solidFill>
                  <a:schemeClr val="bg2">
                    <a:lumMod val="25000"/>
                  </a:schemeClr>
                </a:solidFill>
              </a:rPr>
              <a:t>Next Steps</a:t>
            </a:r>
            <a:endParaRPr lang="en-US" altLang="en-US" dirty="0"/>
          </a:p>
        </p:txBody>
      </p:sp>
      <p:sp>
        <p:nvSpPr>
          <p:cNvPr id="26627" name="Rectangle 1"/>
          <p:cNvSpPr>
            <a:spLocks noChangeArrowheads="1"/>
          </p:cNvSpPr>
          <p:nvPr/>
        </p:nvSpPr>
        <p:spPr bwMode="auto">
          <a:xfrm>
            <a:off x="1695450" y="1198142"/>
            <a:ext cx="7448550" cy="481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10000"/>
              </a:lnSpc>
              <a:spcAft>
                <a:spcPts val="0"/>
              </a:spcAft>
              <a:buFont typeface="Arial" panose="020B0604020202020204" pitchFamily="34" charset="0"/>
              <a:buChar char="•"/>
            </a:pPr>
            <a:r>
              <a:rPr lang="en-GB" altLang="en-US" sz="2200" dirty="0"/>
              <a:t>Draft EIA scope of work provided with notes</a:t>
            </a:r>
          </a:p>
          <a:p>
            <a:pPr>
              <a:lnSpc>
                <a:spcPct val="110000"/>
              </a:lnSpc>
              <a:spcAft>
                <a:spcPts val="0"/>
              </a:spcAft>
              <a:buFont typeface="Arial" panose="020B0604020202020204" pitchFamily="34" charset="0"/>
              <a:buChar char="•"/>
            </a:pPr>
            <a:r>
              <a:rPr lang="en-GB" altLang="en-US" sz="2200" dirty="0"/>
              <a:t>Detailed geotechnical evaluation to assess suitability of short-listed dam sites is underway:</a:t>
            </a:r>
          </a:p>
          <a:p>
            <a:pPr marL="800100" lvl="1" indent="-342900">
              <a:lnSpc>
                <a:spcPct val="110000"/>
              </a:lnSpc>
              <a:spcAft>
                <a:spcPts val="0"/>
              </a:spcAft>
              <a:buClr>
                <a:srgbClr val="0070C0"/>
              </a:buClr>
              <a:buSzPct val="85000"/>
              <a:buFont typeface="Wingdings" panose="05000000000000000000" pitchFamily="2" charset="2"/>
              <a:buChar char="§"/>
            </a:pPr>
            <a:r>
              <a:rPr lang="en-US" altLang="en-US" sz="2000" dirty="0">
                <a:solidFill>
                  <a:srgbClr val="0070C0"/>
                </a:solidFill>
              </a:rPr>
              <a:t>Geophysical survey – complete</a:t>
            </a:r>
          </a:p>
          <a:p>
            <a:pPr marL="800100" lvl="1" indent="-342900">
              <a:lnSpc>
                <a:spcPct val="110000"/>
              </a:lnSpc>
              <a:spcAft>
                <a:spcPts val="0"/>
              </a:spcAft>
              <a:buClr>
                <a:srgbClr val="0070C0"/>
              </a:buClr>
              <a:buSzPct val="85000"/>
              <a:buFont typeface="Wingdings" panose="05000000000000000000" pitchFamily="2" charset="2"/>
              <a:buChar char="§"/>
            </a:pPr>
            <a:r>
              <a:rPr lang="en-US" altLang="en-US" sz="2000" dirty="0">
                <a:solidFill>
                  <a:srgbClr val="0070C0"/>
                </a:solidFill>
              </a:rPr>
              <a:t>Test pitting – mostly complete (access constraints)</a:t>
            </a:r>
          </a:p>
          <a:p>
            <a:pPr marL="800100" lvl="1" indent="-342900">
              <a:lnSpc>
                <a:spcPct val="110000"/>
              </a:lnSpc>
              <a:spcAft>
                <a:spcPts val="0"/>
              </a:spcAft>
              <a:buClr>
                <a:srgbClr val="0070C0"/>
              </a:buClr>
              <a:buSzPct val="85000"/>
              <a:buFont typeface="Wingdings" panose="05000000000000000000" pitchFamily="2" charset="2"/>
              <a:buChar char="§"/>
            </a:pPr>
            <a:r>
              <a:rPr lang="en-US" altLang="en-US" sz="2000" dirty="0">
                <a:solidFill>
                  <a:srgbClr val="0070C0"/>
                </a:solidFill>
              </a:rPr>
              <a:t>Rotary core drilling – establish week of 20 Aug</a:t>
            </a:r>
          </a:p>
          <a:p>
            <a:pPr marL="800100" lvl="1" indent="-342900">
              <a:lnSpc>
                <a:spcPct val="110000"/>
              </a:lnSpc>
              <a:spcAft>
                <a:spcPts val="0"/>
              </a:spcAft>
              <a:buClr>
                <a:srgbClr val="0070C0"/>
              </a:buClr>
              <a:buSzPct val="85000"/>
              <a:buFont typeface="Wingdings" panose="05000000000000000000" pitchFamily="2" charset="2"/>
              <a:buChar char="§"/>
            </a:pPr>
            <a:r>
              <a:rPr lang="en-US" altLang="en-US" sz="2000" dirty="0">
                <a:solidFill>
                  <a:srgbClr val="0070C0"/>
                </a:solidFill>
              </a:rPr>
              <a:t>Lab testing – initial analysis done</a:t>
            </a:r>
          </a:p>
          <a:p>
            <a:pPr marL="800100" lvl="1" indent="-342900">
              <a:lnSpc>
                <a:spcPct val="110000"/>
              </a:lnSpc>
              <a:spcAft>
                <a:spcPts val="0"/>
              </a:spcAft>
              <a:buClr>
                <a:srgbClr val="0070C0"/>
              </a:buClr>
              <a:buSzPct val="85000"/>
              <a:buFont typeface="Wingdings" panose="05000000000000000000" pitchFamily="2" charset="2"/>
              <a:buChar char="§"/>
            </a:pPr>
            <a:r>
              <a:rPr lang="en-US" altLang="en-US" sz="2000" dirty="0">
                <a:solidFill>
                  <a:srgbClr val="0070C0"/>
                </a:solidFill>
              </a:rPr>
              <a:t>Data analysis, interpretation and reporting</a:t>
            </a:r>
          </a:p>
          <a:p>
            <a:pPr>
              <a:lnSpc>
                <a:spcPct val="110000"/>
              </a:lnSpc>
              <a:spcBef>
                <a:spcPts val="300"/>
              </a:spcBef>
              <a:spcAft>
                <a:spcPts val="0"/>
              </a:spcAft>
              <a:buFont typeface="Arial" panose="020B0604020202020204" pitchFamily="34" charset="0"/>
              <a:buChar char="•"/>
            </a:pPr>
            <a:r>
              <a:rPr lang="en-GB" altLang="en-US" sz="2200" dirty="0"/>
              <a:t>Topographical site survey of selected dam site done:</a:t>
            </a:r>
          </a:p>
          <a:p>
            <a:pPr marL="800100" lvl="1" indent="-342900">
              <a:lnSpc>
                <a:spcPct val="110000"/>
              </a:lnSpc>
              <a:spcAft>
                <a:spcPts val="0"/>
              </a:spcAft>
              <a:buClr>
                <a:srgbClr val="0070C0"/>
              </a:buClr>
              <a:buSzPct val="85000"/>
              <a:buFont typeface="Wingdings" panose="05000000000000000000" pitchFamily="2" charset="2"/>
              <a:buChar char="§"/>
            </a:pPr>
            <a:r>
              <a:rPr lang="en-ZA" altLang="en-US" sz="2000" dirty="0">
                <a:solidFill>
                  <a:srgbClr val="0070C0"/>
                </a:solidFill>
              </a:rPr>
              <a:t>Done by DWS NWRI survey team</a:t>
            </a:r>
          </a:p>
          <a:p>
            <a:pPr marL="800100" lvl="1" indent="-342900">
              <a:lnSpc>
                <a:spcPct val="110000"/>
              </a:lnSpc>
              <a:spcAft>
                <a:spcPts val="0"/>
              </a:spcAft>
              <a:buClr>
                <a:srgbClr val="0070C0"/>
              </a:buClr>
              <a:buSzPct val="85000"/>
              <a:buFont typeface="Wingdings" panose="05000000000000000000" pitchFamily="2" charset="2"/>
              <a:buChar char="§"/>
            </a:pPr>
            <a:r>
              <a:rPr lang="en-ZA" altLang="en-US" sz="2000" dirty="0">
                <a:solidFill>
                  <a:srgbClr val="0070C0"/>
                </a:solidFill>
              </a:rPr>
              <a:t>Small additions to be surveyed for pipework area</a:t>
            </a:r>
          </a:p>
          <a:p>
            <a:pPr>
              <a:lnSpc>
                <a:spcPct val="110000"/>
              </a:lnSpc>
              <a:spcBef>
                <a:spcPts val="300"/>
              </a:spcBef>
              <a:spcAft>
                <a:spcPts val="600"/>
              </a:spcAft>
              <a:buFont typeface="Arial" panose="020B0604020202020204" pitchFamily="34" charset="0"/>
              <a:buChar char="•"/>
            </a:pPr>
            <a:r>
              <a:rPr lang="en-GB" altLang="en-US" sz="2200" dirty="0"/>
              <a:t>Flood assessment for Lower </a:t>
            </a:r>
            <a:r>
              <a:rPr lang="en-GB" altLang="en-US" sz="2200" dirty="0" err="1"/>
              <a:t>Coerney</a:t>
            </a:r>
            <a:r>
              <a:rPr lang="en-GB" altLang="en-US" sz="2200" dirty="0"/>
              <a:t> Dam</a:t>
            </a:r>
          </a:p>
          <a:p>
            <a:pPr>
              <a:lnSpc>
                <a:spcPct val="110000"/>
              </a:lnSpc>
              <a:spcAft>
                <a:spcPts val="600"/>
              </a:spcAft>
              <a:buFont typeface="Arial" panose="020B0604020202020204" pitchFamily="34" charset="0"/>
              <a:buChar char="•"/>
            </a:pPr>
            <a:r>
              <a:rPr lang="en-GB" altLang="en-US" sz="2200" dirty="0"/>
              <a:t>Reserve determination for Lower </a:t>
            </a:r>
            <a:r>
              <a:rPr lang="en-GB" altLang="en-US" sz="2200" dirty="0" err="1"/>
              <a:t>Coerney</a:t>
            </a:r>
            <a:r>
              <a:rPr lang="en-GB" altLang="en-US" sz="2200" dirty="0"/>
              <a:t> Dam</a:t>
            </a:r>
          </a:p>
        </p:txBody>
      </p:sp>
    </p:spTree>
    <p:extLst>
      <p:ext uri="{BB962C8B-B14F-4D97-AF65-F5344CB8AC3E}">
        <p14:creationId xmlns:p14="http://schemas.microsoft.com/office/powerpoint/2010/main" val="3103249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075688"/>
            <a:ext cx="6383337" cy="2155317"/>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400" b="1" dirty="0">
                <a:solidFill>
                  <a:schemeClr val="bg2">
                    <a:lumMod val="25000"/>
                  </a:schemeClr>
                </a:solidFill>
                <a:effectLst>
                  <a:outerShdw blurRad="38100" dist="38100" dir="2700000" algn="tl">
                    <a:srgbClr val="000000">
                      <a:alpha val="43137"/>
                    </a:srgbClr>
                  </a:outerShdw>
                </a:effectLst>
              </a:rPr>
              <a:t>WUE assessment - Fish and Sundays catchments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404741"/>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670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0BC949C-2EDE-465C-BB13-EE84B5D1F483}"/>
              </a:ext>
            </a:extLst>
          </p:cNvPr>
          <p:cNvSpPr>
            <a:spLocks noGrp="1"/>
          </p:cNvSpPr>
          <p:nvPr>
            <p:ph type="title"/>
          </p:nvPr>
        </p:nvSpPr>
        <p:spPr bwMode="auto">
          <a:xfrm>
            <a:off x="1828799" y="355600"/>
            <a:ext cx="6657975" cy="8794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defRPr/>
            </a:pPr>
            <a:r>
              <a:rPr lang="en-US" b="1" dirty="0">
                <a:solidFill>
                  <a:schemeClr val="bg2">
                    <a:lumMod val="25000"/>
                  </a:schemeClr>
                </a:solidFill>
              </a:rPr>
              <a:t>Project objectives</a:t>
            </a:r>
            <a:endParaRPr lang="en-US" altLang="en-US" dirty="0"/>
          </a:p>
        </p:txBody>
      </p:sp>
      <p:sp>
        <p:nvSpPr>
          <p:cNvPr id="9" name="TextBox 7">
            <a:extLst>
              <a:ext uri="{FF2B5EF4-FFF2-40B4-BE49-F238E27FC236}">
                <a16:creationId xmlns:a16="http://schemas.microsoft.com/office/drawing/2014/main" id="{761123BA-950E-4BC8-AC10-B652D8DE62ED}"/>
              </a:ext>
            </a:extLst>
          </p:cNvPr>
          <p:cNvSpPr txBox="1">
            <a:spLocks noChangeArrowheads="1"/>
          </p:cNvSpPr>
          <p:nvPr/>
        </p:nvSpPr>
        <p:spPr bwMode="auto">
          <a:xfrm>
            <a:off x="1533525" y="1406525"/>
            <a:ext cx="72390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457200" indent="-457200">
              <a:buFont typeface="+mj-lt"/>
              <a:buAutoNum type="arabicPeriod"/>
              <a:defRPr/>
            </a:pPr>
            <a:r>
              <a:rPr lang="en-AU" dirty="0" err="1">
                <a:latin typeface="+mn-lt"/>
              </a:rPr>
              <a:t>Algoa</a:t>
            </a:r>
            <a:r>
              <a:rPr lang="en-AU" dirty="0">
                <a:latin typeface="+mn-lt"/>
              </a:rPr>
              <a:t> Recon Strategy Support: </a:t>
            </a:r>
            <a:r>
              <a:rPr lang="en-AU" sz="1800" dirty="0">
                <a:latin typeface="+mn-lt"/>
              </a:rPr>
              <a:t>To put in place arrangements and resources for ongoing implementation of the recommendations and maintenance of the </a:t>
            </a:r>
            <a:r>
              <a:rPr lang="en-AU" sz="1800" dirty="0" err="1">
                <a:latin typeface="+mn-lt"/>
              </a:rPr>
              <a:t>Algoa</a:t>
            </a:r>
            <a:r>
              <a:rPr lang="en-AU" sz="1800" dirty="0">
                <a:latin typeface="+mn-lt"/>
              </a:rPr>
              <a:t> Reconciliation Strategy.</a:t>
            </a:r>
          </a:p>
          <a:p>
            <a:pPr marL="457200" indent="-457200">
              <a:buFont typeface="+mj-lt"/>
              <a:buAutoNum type="arabicPeriod"/>
              <a:defRPr/>
            </a:pPr>
            <a:endParaRPr lang="en-GB" sz="1800" dirty="0">
              <a:latin typeface="+mn-lt"/>
            </a:endParaRPr>
          </a:p>
          <a:p>
            <a:pPr marL="457200" indent="-457200">
              <a:buFont typeface="+mj-lt"/>
              <a:buAutoNum type="arabicPeriod"/>
              <a:defRPr/>
            </a:pPr>
            <a:r>
              <a:rPr lang="en-AU" dirty="0">
                <a:latin typeface="+mn-lt"/>
              </a:rPr>
              <a:t>Evaluation of Water Use and Allocation in the OFS System: </a:t>
            </a:r>
            <a:r>
              <a:rPr lang="en-AU" sz="1800" dirty="0">
                <a:latin typeface="+mn-lt"/>
              </a:rPr>
              <a:t>To evaluate the efficiency of the Eastern Cape Province Orange River Project. </a:t>
            </a:r>
          </a:p>
          <a:p>
            <a:pPr marL="457200" indent="-457200">
              <a:buFont typeface="+mj-lt"/>
              <a:buAutoNum type="arabicPeriod"/>
              <a:defRPr/>
            </a:pPr>
            <a:endParaRPr lang="en-GB" sz="1800" dirty="0">
              <a:latin typeface="+mn-lt"/>
            </a:endParaRPr>
          </a:p>
          <a:p>
            <a:pPr marL="457200" indent="-457200">
              <a:buFont typeface="+mj-lt"/>
              <a:buAutoNum type="arabicPeriod"/>
              <a:defRPr/>
            </a:pPr>
            <a:r>
              <a:rPr lang="en-AU" dirty="0">
                <a:latin typeface="+mn-lt"/>
              </a:rPr>
              <a:t>Additional Balancing Storage for NMBM: </a:t>
            </a:r>
            <a:r>
              <a:rPr lang="en-AU" sz="1800" dirty="0">
                <a:latin typeface="+mn-lt"/>
              </a:rPr>
              <a:t>To remove potential operating system constraints for sustainable delivery of bulk Orange River water supply to the Lower Sundays River Government Water Scheme (LSRGWS) and to Nelson Mandela Bay Municipality (NMBM), for water requirements up to 2040. </a:t>
            </a:r>
            <a:endParaRPr lang="en-GB" sz="1800" dirty="0">
              <a:latin typeface="+mn-lt"/>
            </a:endParaRPr>
          </a:p>
        </p:txBody>
      </p:sp>
      <p:sp>
        <p:nvSpPr>
          <p:cNvPr id="2" name="Rectangle 1">
            <a:extLst>
              <a:ext uri="{FF2B5EF4-FFF2-40B4-BE49-F238E27FC236}">
                <a16:creationId xmlns:a16="http://schemas.microsoft.com/office/drawing/2014/main" id="{35623323-9129-487A-8AC5-CC1EBDC4DF9E}"/>
              </a:ext>
            </a:extLst>
          </p:cNvPr>
          <p:cNvSpPr/>
          <p:nvPr/>
        </p:nvSpPr>
        <p:spPr>
          <a:xfrm>
            <a:off x="1341438" y="2549525"/>
            <a:ext cx="7431087" cy="1290638"/>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GB"/>
          </a:p>
        </p:txBody>
      </p:sp>
    </p:spTree>
    <p:extLst>
      <p:ext uri="{BB962C8B-B14F-4D97-AF65-F5344CB8AC3E}">
        <p14:creationId xmlns:p14="http://schemas.microsoft.com/office/powerpoint/2010/main" val="1794594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7096</TotalTime>
  <Words>2404</Words>
  <Application>Microsoft Office PowerPoint</Application>
  <PresentationFormat>On-screen Show (4:3)</PresentationFormat>
  <Paragraphs>515</Paragraphs>
  <Slides>48</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ＭＳ Ｐゴシック</vt:lpstr>
      <vt:lpstr>ＭＳ Ｐゴシック</vt:lpstr>
      <vt:lpstr>Arial</vt:lpstr>
      <vt:lpstr>Arial Bold</vt:lpstr>
      <vt:lpstr>Arial Narrow</vt:lpstr>
      <vt:lpstr>Calibri</vt:lpstr>
      <vt:lpstr>Gill Sans</vt:lpstr>
      <vt:lpstr>Gill Sans Light</vt:lpstr>
      <vt:lpstr>Gill Sans MT</vt:lpstr>
      <vt:lpstr>Monotype Corsiva</vt:lpstr>
      <vt:lpstr>Times New Roman</vt:lpstr>
      <vt:lpstr>Wingdings</vt:lpstr>
      <vt:lpstr>Office Theme</vt:lpstr>
      <vt:lpstr>PowerPoint Presentation</vt:lpstr>
      <vt:lpstr>PowerPoint Presentation</vt:lpstr>
      <vt:lpstr>Balancing Dam Options</vt:lpstr>
      <vt:lpstr>Construction of a larger dam near the present Scheepersvlakte Dam site      </vt:lpstr>
      <vt:lpstr>Scheepersvlakte Farm &amp; dam locations       </vt:lpstr>
      <vt:lpstr>PowerPoint Presentation</vt:lpstr>
      <vt:lpstr>Next Steps</vt:lpstr>
      <vt:lpstr>PowerPoint Presentation</vt:lpstr>
      <vt:lpstr>Project objectives</vt:lpstr>
      <vt:lpstr>Recommended WUE Savings</vt:lpstr>
      <vt:lpstr>PowerPoint Presentation</vt:lpstr>
      <vt:lpstr>Distribution of targeted savings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Erik Van Der Berg</cp:lastModifiedBy>
  <cp:revision>770</cp:revision>
  <dcterms:created xsi:type="dcterms:W3CDTF">2012-08-01T10:33:21Z</dcterms:created>
  <dcterms:modified xsi:type="dcterms:W3CDTF">2018-08-31T13:36:56Z</dcterms:modified>
</cp:coreProperties>
</file>